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63" r:id="rId5"/>
    <p:sldId id="265" r:id="rId6"/>
    <p:sldId id="268" r:id="rId7"/>
    <p:sldId id="269" r:id="rId8"/>
    <p:sldId id="270" r:id="rId9"/>
    <p:sldId id="267" r:id="rId10"/>
    <p:sldId id="264" r:id="rId11"/>
    <p:sldId id="266" r:id="rId12"/>
    <p:sldId id="257" r:id="rId13"/>
    <p:sldId id="258" r:id="rId14"/>
    <p:sldId id="271" r:id="rId15"/>
    <p:sldId id="272" r:id="rId16"/>
    <p:sldId id="273" r:id="rId17"/>
    <p:sldId id="274" r:id="rId18"/>
    <p:sldId id="275" r:id="rId19"/>
    <p:sldId id="276" r:id="rId20"/>
    <p:sldId id="278" r:id="rId21"/>
    <p:sldId id="279" r:id="rId22"/>
    <p:sldId id="281" r:id="rId23"/>
    <p:sldId id="283" r:id="rId24"/>
    <p:sldId id="285" r:id="rId25"/>
    <p:sldId id="287" r:id="rId26"/>
    <p:sldId id="288" r:id="rId27"/>
    <p:sldId id="289" r:id="rId28"/>
    <p:sldId id="290" r:id="rId29"/>
    <p:sldId id="291" r:id="rId30"/>
    <p:sldId id="292" r:id="rId31"/>
    <p:sldId id="293" r:id="rId32"/>
    <p:sldId id="296" r:id="rId33"/>
    <p:sldId id="294" r:id="rId34"/>
    <p:sldId id="295" r:id="rId35"/>
    <p:sldId id="297" r:id="rId36"/>
    <p:sldId id="298" r:id="rId37"/>
    <p:sldId id="299" r:id="rId38"/>
    <p:sldId id="300" r:id="rId39"/>
    <p:sldId id="320" r:id="rId40"/>
    <p:sldId id="321" r:id="rId41"/>
    <p:sldId id="325" r:id="rId42"/>
    <p:sldId id="32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lahalam Sai Babu" initials="KS" lastIdx="1" clrIdx="0">
    <p:extLst>
      <p:ext uri="{19B8F6BF-5375-455C-9EA6-DF929625EA0E}">
        <p15:presenceInfo xmlns:p15="http://schemas.microsoft.com/office/powerpoint/2012/main" userId="4861cb5dddeb8d6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6-22T16:07:32.545" idx="1">
    <p:pos x="7653" y="1790"/>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BFC1B-50C5-99D3-5034-95630BBB75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61F3064-1CF4-E3E6-5F56-3C9A4937DD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4C76A17-9A43-3CF7-18F8-C9BC5C0941DF}"/>
              </a:ext>
            </a:extLst>
          </p:cNvPr>
          <p:cNvSpPr>
            <a:spLocks noGrp="1"/>
          </p:cNvSpPr>
          <p:nvPr>
            <p:ph type="dt" sz="half" idx="10"/>
          </p:nvPr>
        </p:nvSpPr>
        <p:spPr/>
        <p:txBody>
          <a:bodyPr/>
          <a:lstStyle/>
          <a:p>
            <a:fld id="{7444F45B-7904-4B95-8E69-9FAF45D2C1E9}" type="datetimeFigureOut">
              <a:rPr lang="en-IN" smtClean="0"/>
              <a:t>23-06-2025</a:t>
            </a:fld>
            <a:endParaRPr lang="en-IN"/>
          </a:p>
        </p:txBody>
      </p:sp>
      <p:sp>
        <p:nvSpPr>
          <p:cNvPr id="5" name="Footer Placeholder 4">
            <a:extLst>
              <a:ext uri="{FF2B5EF4-FFF2-40B4-BE49-F238E27FC236}">
                <a16:creationId xmlns:a16="http://schemas.microsoft.com/office/drawing/2014/main" id="{9D24A710-1107-414B-72D9-5C7E5E306D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EA473E-61C2-1D80-7344-8DBDAB8B735C}"/>
              </a:ext>
            </a:extLst>
          </p:cNvPr>
          <p:cNvSpPr>
            <a:spLocks noGrp="1"/>
          </p:cNvSpPr>
          <p:nvPr>
            <p:ph type="sldNum" sz="quarter" idx="12"/>
          </p:nvPr>
        </p:nvSpPr>
        <p:spPr/>
        <p:txBody>
          <a:bodyPr/>
          <a:lstStyle/>
          <a:p>
            <a:fld id="{95ABED5C-0B46-49E7-B7AF-B75B2C3269AC}" type="slidenum">
              <a:rPr lang="en-IN" smtClean="0"/>
              <a:t>‹#›</a:t>
            </a:fld>
            <a:endParaRPr lang="en-IN"/>
          </a:p>
        </p:txBody>
      </p:sp>
    </p:spTree>
    <p:extLst>
      <p:ext uri="{BB962C8B-B14F-4D97-AF65-F5344CB8AC3E}">
        <p14:creationId xmlns:p14="http://schemas.microsoft.com/office/powerpoint/2010/main" val="2882386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69704-9A50-93D8-6618-107CA1FBC19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00B2C62-529F-FE54-E80E-CA84199736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8EE059-6A70-BFC5-BA43-67925E33B442}"/>
              </a:ext>
            </a:extLst>
          </p:cNvPr>
          <p:cNvSpPr>
            <a:spLocks noGrp="1"/>
          </p:cNvSpPr>
          <p:nvPr>
            <p:ph type="dt" sz="half" idx="10"/>
          </p:nvPr>
        </p:nvSpPr>
        <p:spPr/>
        <p:txBody>
          <a:bodyPr/>
          <a:lstStyle/>
          <a:p>
            <a:fld id="{7444F45B-7904-4B95-8E69-9FAF45D2C1E9}" type="datetimeFigureOut">
              <a:rPr lang="en-IN" smtClean="0"/>
              <a:t>23-06-2025</a:t>
            </a:fld>
            <a:endParaRPr lang="en-IN"/>
          </a:p>
        </p:txBody>
      </p:sp>
      <p:sp>
        <p:nvSpPr>
          <p:cNvPr id="5" name="Footer Placeholder 4">
            <a:extLst>
              <a:ext uri="{FF2B5EF4-FFF2-40B4-BE49-F238E27FC236}">
                <a16:creationId xmlns:a16="http://schemas.microsoft.com/office/drawing/2014/main" id="{06359040-91E2-DF24-FF68-EC644947BA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E7F2A9-4582-7AF9-141E-625B06F16334}"/>
              </a:ext>
            </a:extLst>
          </p:cNvPr>
          <p:cNvSpPr>
            <a:spLocks noGrp="1"/>
          </p:cNvSpPr>
          <p:nvPr>
            <p:ph type="sldNum" sz="quarter" idx="12"/>
          </p:nvPr>
        </p:nvSpPr>
        <p:spPr/>
        <p:txBody>
          <a:bodyPr/>
          <a:lstStyle/>
          <a:p>
            <a:fld id="{95ABED5C-0B46-49E7-B7AF-B75B2C3269AC}" type="slidenum">
              <a:rPr lang="en-IN" smtClean="0"/>
              <a:t>‹#›</a:t>
            </a:fld>
            <a:endParaRPr lang="en-IN"/>
          </a:p>
        </p:txBody>
      </p:sp>
    </p:spTree>
    <p:extLst>
      <p:ext uri="{BB962C8B-B14F-4D97-AF65-F5344CB8AC3E}">
        <p14:creationId xmlns:p14="http://schemas.microsoft.com/office/powerpoint/2010/main" val="1195141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4C6A61-DFD5-5AD2-3C36-AA2F83833F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6C5F252-038F-498D-DDBC-676D2F2140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66853C-F7F0-CE93-B59D-B9CE48D74E7C}"/>
              </a:ext>
            </a:extLst>
          </p:cNvPr>
          <p:cNvSpPr>
            <a:spLocks noGrp="1"/>
          </p:cNvSpPr>
          <p:nvPr>
            <p:ph type="dt" sz="half" idx="10"/>
          </p:nvPr>
        </p:nvSpPr>
        <p:spPr/>
        <p:txBody>
          <a:bodyPr/>
          <a:lstStyle/>
          <a:p>
            <a:fld id="{7444F45B-7904-4B95-8E69-9FAF45D2C1E9}" type="datetimeFigureOut">
              <a:rPr lang="en-IN" smtClean="0"/>
              <a:t>23-06-2025</a:t>
            </a:fld>
            <a:endParaRPr lang="en-IN"/>
          </a:p>
        </p:txBody>
      </p:sp>
      <p:sp>
        <p:nvSpPr>
          <p:cNvPr id="5" name="Footer Placeholder 4">
            <a:extLst>
              <a:ext uri="{FF2B5EF4-FFF2-40B4-BE49-F238E27FC236}">
                <a16:creationId xmlns:a16="http://schemas.microsoft.com/office/drawing/2014/main" id="{7285C828-C074-A1F8-9A4B-CD76B618A6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CBE2B7-1212-0C39-FFFA-9E93091D5CEB}"/>
              </a:ext>
            </a:extLst>
          </p:cNvPr>
          <p:cNvSpPr>
            <a:spLocks noGrp="1"/>
          </p:cNvSpPr>
          <p:nvPr>
            <p:ph type="sldNum" sz="quarter" idx="12"/>
          </p:nvPr>
        </p:nvSpPr>
        <p:spPr/>
        <p:txBody>
          <a:bodyPr/>
          <a:lstStyle/>
          <a:p>
            <a:fld id="{95ABED5C-0B46-49E7-B7AF-B75B2C3269AC}" type="slidenum">
              <a:rPr lang="en-IN" smtClean="0"/>
              <a:t>‹#›</a:t>
            </a:fld>
            <a:endParaRPr lang="en-IN"/>
          </a:p>
        </p:txBody>
      </p:sp>
    </p:spTree>
    <p:extLst>
      <p:ext uri="{BB962C8B-B14F-4D97-AF65-F5344CB8AC3E}">
        <p14:creationId xmlns:p14="http://schemas.microsoft.com/office/powerpoint/2010/main" val="136454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918A7-92C0-004C-0393-1BE67B7BE1A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456333A-E801-CAE4-3DB0-D91EA10BCE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A8287E-DE95-8017-3C51-9500E0F080B8}"/>
              </a:ext>
            </a:extLst>
          </p:cNvPr>
          <p:cNvSpPr>
            <a:spLocks noGrp="1"/>
          </p:cNvSpPr>
          <p:nvPr>
            <p:ph type="dt" sz="half" idx="10"/>
          </p:nvPr>
        </p:nvSpPr>
        <p:spPr/>
        <p:txBody>
          <a:bodyPr/>
          <a:lstStyle/>
          <a:p>
            <a:fld id="{7444F45B-7904-4B95-8E69-9FAF45D2C1E9}" type="datetimeFigureOut">
              <a:rPr lang="en-IN" smtClean="0"/>
              <a:t>23-06-2025</a:t>
            </a:fld>
            <a:endParaRPr lang="en-IN"/>
          </a:p>
        </p:txBody>
      </p:sp>
      <p:sp>
        <p:nvSpPr>
          <p:cNvPr id="5" name="Footer Placeholder 4">
            <a:extLst>
              <a:ext uri="{FF2B5EF4-FFF2-40B4-BE49-F238E27FC236}">
                <a16:creationId xmlns:a16="http://schemas.microsoft.com/office/drawing/2014/main" id="{75FAA79D-4C8B-7944-D9D0-81F718C318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A6725D-8D48-98D2-7A6F-6D218B0A5AF5}"/>
              </a:ext>
            </a:extLst>
          </p:cNvPr>
          <p:cNvSpPr>
            <a:spLocks noGrp="1"/>
          </p:cNvSpPr>
          <p:nvPr>
            <p:ph type="sldNum" sz="quarter" idx="12"/>
          </p:nvPr>
        </p:nvSpPr>
        <p:spPr/>
        <p:txBody>
          <a:bodyPr/>
          <a:lstStyle/>
          <a:p>
            <a:fld id="{95ABED5C-0B46-49E7-B7AF-B75B2C3269AC}" type="slidenum">
              <a:rPr lang="en-IN" smtClean="0"/>
              <a:t>‹#›</a:t>
            </a:fld>
            <a:endParaRPr lang="en-IN"/>
          </a:p>
        </p:txBody>
      </p:sp>
    </p:spTree>
    <p:extLst>
      <p:ext uri="{BB962C8B-B14F-4D97-AF65-F5344CB8AC3E}">
        <p14:creationId xmlns:p14="http://schemas.microsoft.com/office/powerpoint/2010/main" val="61442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7F333-5569-2834-88C8-A4E417F00B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B452E06-3376-2946-E0E0-402275C30E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05A56D-4562-80B6-D628-15AFAF41EFC8}"/>
              </a:ext>
            </a:extLst>
          </p:cNvPr>
          <p:cNvSpPr>
            <a:spLocks noGrp="1"/>
          </p:cNvSpPr>
          <p:nvPr>
            <p:ph type="dt" sz="half" idx="10"/>
          </p:nvPr>
        </p:nvSpPr>
        <p:spPr/>
        <p:txBody>
          <a:bodyPr/>
          <a:lstStyle/>
          <a:p>
            <a:fld id="{7444F45B-7904-4B95-8E69-9FAF45D2C1E9}" type="datetimeFigureOut">
              <a:rPr lang="en-IN" smtClean="0"/>
              <a:t>23-06-2025</a:t>
            </a:fld>
            <a:endParaRPr lang="en-IN"/>
          </a:p>
        </p:txBody>
      </p:sp>
      <p:sp>
        <p:nvSpPr>
          <p:cNvPr id="5" name="Footer Placeholder 4">
            <a:extLst>
              <a:ext uri="{FF2B5EF4-FFF2-40B4-BE49-F238E27FC236}">
                <a16:creationId xmlns:a16="http://schemas.microsoft.com/office/drawing/2014/main" id="{1913D7AD-F982-EC77-C4C4-3B8F36DCFD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8A5578-7DF1-FD4A-D3B2-3D30CADFCA6A}"/>
              </a:ext>
            </a:extLst>
          </p:cNvPr>
          <p:cNvSpPr>
            <a:spLocks noGrp="1"/>
          </p:cNvSpPr>
          <p:nvPr>
            <p:ph type="sldNum" sz="quarter" idx="12"/>
          </p:nvPr>
        </p:nvSpPr>
        <p:spPr/>
        <p:txBody>
          <a:bodyPr/>
          <a:lstStyle/>
          <a:p>
            <a:fld id="{95ABED5C-0B46-49E7-B7AF-B75B2C3269AC}" type="slidenum">
              <a:rPr lang="en-IN" smtClean="0"/>
              <a:t>‹#›</a:t>
            </a:fld>
            <a:endParaRPr lang="en-IN"/>
          </a:p>
        </p:txBody>
      </p:sp>
    </p:spTree>
    <p:extLst>
      <p:ext uri="{BB962C8B-B14F-4D97-AF65-F5344CB8AC3E}">
        <p14:creationId xmlns:p14="http://schemas.microsoft.com/office/powerpoint/2010/main" val="3708604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7B57B-B3F6-4E14-02A8-24432AD150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66C1DCA-9519-BF20-9D0C-C70F112AB3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FDBAE52-FA2E-C943-A3C7-05DBC7B880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4232689-EEB5-FE65-7748-13F9FFD20636}"/>
              </a:ext>
            </a:extLst>
          </p:cNvPr>
          <p:cNvSpPr>
            <a:spLocks noGrp="1"/>
          </p:cNvSpPr>
          <p:nvPr>
            <p:ph type="dt" sz="half" idx="10"/>
          </p:nvPr>
        </p:nvSpPr>
        <p:spPr/>
        <p:txBody>
          <a:bodyPr/>
          <a:lstStyle/>
          <a:p>
            <a:fld id="{7444F45B-7904-4B95-8E69-9FAF45D2C1E9}" type="datetimeFigureOut">
              <a:rPr lang="en-IN" smtClean="0"/>
              <a:t>23-06-2025</a:t>
            </a:fld>
            <a:endParaRPr lang="en-IN"/>
          </a:p>
        </p:txBody>
      </p:sp>
      <p:sp>
        <p:nvSpPr>
          <p:cNvPr id="6" name="Footer Placeholder 5">
            <a:extLst>
              <a:ext uri="{FF2B5EF4-FFF2-40B4-BE49-F238E27FC236}">
                <a16:creationId xmlns:a16="http://schemas.microsoft.com/office/drawing/2014/main" id="{578AE1E1-DDE9-11D7-FD0D-3F879AF39CD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62AB38-7D07-DEEB-7731-8920440196AC}"/>
              </a:ext>
            </a:extLst>
          </p:cNvPr>
          <p:cNvSpPr>
            <a:spLocks noGrp="1"/>
          </p:cNvSpPr>
          <p:nvPr>
            <p:ph type="sldNum" sz="quarter" idx="12"/>
          </p:nvPr>
        </p:nvSpPr>
        <p:spPr/>
        <p:txBody>
          <a:bodyPr/>
          <a:lstStyle/>
          <a:p>
            <a:fld id="{95ABED5C-0B46-49E7-B7AF-B75B2C3269AC}" type="slidenum">
              <a:rPr lang="en-IN" smtClean="0"/>
              <a:t>‹#›</a:t>
            </a:fld>
            <a:endParaRPr lang="en-IN"/>
          </a:p>
        </p:txBody>
      </p:sp>
    </p:spTree>
    <p:extLst>
      <p:ext uri="{BB962C8B-B14F-4D97-AF65-F5344CB8AC3E}">
        <p14:creationId xmlns:p14="http://schemas.microsoft.com/office/powerpoint/2010/main" val="1318116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579C2-BA7F-DF7E-FBFF-F8B01933BAC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3473039-3831-070C-F7CE-0900B41118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E3B5D7-4008-D505-8F56-0C9042236A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A1EFAE5-E26E-B3BA-5CB8-0438B7161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05AE76-9F9F-E8AF-4469-C1DBBE6709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902299A-A77A-28B6-4ADE-1C921561FEDF}"/>
              </a:ext>
            </a:extLst>
          </p:cNvPr>
          <p:cNvSpPr>
            <a:spLocks noGrp="1"/>
          </p:cNvSpPr>
          <p:nvPr>
            <p:ph type="dt" sz="half" idx="10"/>
          </p:nvPr>
        </p:nvSpPr>
        <p:spPr/>
        <p:txBody>
          <a:bodyPr/>
          <a:lstStyle/>
          <a:p>
            <a:fld id="{7444F45B-7904-4B95-8E69-9FAF45D2C1E9}" type="datetimeFigureOut">
              <a:rPr lang="en-IN" smtClean="0"/>
              <a:t>23-06-2025</a:t>
            </a:fld>
            <a:endParaRPr lang="en-IN"/>
          </a:p>
        </p:txBody>
      </p:sp>
      <p:sp>
        <p:nvSpPr>
          <p:cNvPr id="8" name="Footer Placeholder 7">
            <a:extLst>
              <a:ext uri="{FF2B5EF4-FFF2-40B4-BE49-F238E27FC236}">
                <a16:creationId xmlns:a16="http://schemas.microsoft.com/office/drawing/2014/main" id="{C76BE571-DCE7-EE45-6C08-0B9D79DC4D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FD51C80-9DC2-915D-FF4A-700E1F6B2F57}"/>
              </a:ext>
            </a:extLst>
          </p:cNvPr>
          <p:cNvSpPr>
            <a:spLocks noGrp="1"/>
          </p:cNvSpPr>
          <p:nvPr>
            <p:ph type="sldNum" sz="quarter" idx="12"/>
          </p:nvPr>
        </p:nvSpPr>
        <p:spPr/>
        <p:txBody>
          <a:bodyPr/>
          <a:lstStyle/>
          <a:p>
            <a:fld id="{95ABED5C-0B46-49E7-B7AF-B75B2C3269AC}" type="slidenum">
              <a:rPr lang="en-IN" smtClean="0"/>
              <a:t>‹#›</a:t>
            </a:fld>
            <a:endParaRPr lang="en-IN"/>
          </a:p>
        </p:txBody>
      </p:sp>
    </p:spTree>
    <p:extLst>
      <p:ext uri="{BB962C8B-B14F-4D97-AF65-F5344CB8AC3E}">
        <p14:creationId xmlns:p14="http://schemas.microsoft.com/office/powerpoint/2010/main" val="3949614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A2B25-65A2-013E-578A-C993924983B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ACD0D85-D017-20E4-FE65-9D780F41A91F}"/>
              </a:ext>
            </a:extLst>
          </p:cNvPr>
          <p:cNvSpPr>
            <a:spLocks noGrp="1"/>
          </p:cNvSpPr>
          <p:nvPr>
            <p:ph type="dt" sz="half" idx="10"/>
          </p:nvPr>
        </p:nvSpPr>
        <p:spPr/>
        <p:txBody>
          <a:bodyPr/>
          <a:lstStyle/>
          <a:p>
            <a:fld id="{7444F45B-7904-4B95-8E69-9FAF45D2C1E9}" type="datetimeFigureOut">
              <a:rPr lang="en-IN" smtClean="0"/>
              <a:t>23-06-2025</a:t>
            </a:fld>
            <a:endParaRPr lang="en-IN"/>
          </a:p>
        </p:txBody>
      </p:sp>
      <p:sp>
        <p:nvSpPr>
          <p:cNvPr id="4" name="Footer Placeholder 3">
            <a:extLst>
              <a:ext uri="{FF2B5EF4-FFF2-40B4-BE49-F238E27FC236}">
                <a16:creationId xmlns:a16="http://schemas.microsoft.com/office/drawing/2014/main" id="{5EA22B66-7AF5-C551-F278-1C1487EE71B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0B76E7D-EDF0-8660-1A38-444C35E85A0B}"/>
              </a:ext>
            </a:extLst>
          </p:cNvPr>
          <p:cNvSpPr>
            <a:spLocks noGrp="1"/>
          </p:cNvSpPr>
          <p:nvPr>
            <p:ph type="sldNum" sz="quarter" idx="12"/>
          </p:nvPr>
        </p:nvSpPr>
        <p:spPr/>
        <p:txBody>
          <a:bodyPr/>
          <a:lstStyle/>
          <a:p>
            <a:fld id="{95ABED5C-0B46-49E7-B7AF-B75B2C3269AC}" type="slidenum">
              <a:rPr lang="en-IN" smtClean="0"/>
              <a:t>‹#›</a:t>
            </a:fld>
            <a:endParaRPr lang="en-IN"/>
          </a:p>
        </p:txBody>
      </p:sp>
    </p:spTree>
    <p:extLst>
      <p:ext uri="{BB962C8B-B14F-4D97-AF65-F5344CB8AC3E}">
        <p14:creationId xmlns:p14="http://schemas.microsoft.com/office/powerpoint/2010/main" val="3947418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94C4B-81AD-FE6F-9D7E-9D0449346E3A}"/>
              </a:ext>
            </a:extLst>
          </p:cNvPr>
          <p:cNvSpPr>
            <a:spLocks noGrp="1"/>
          </p:cNvSpPr>
          <p:nvPr>
            <p:ph type="dt" sz="half" idx="10"/>
          </p:nvPr>
        </p:nvSpPr>
        <p:spPr/>
        <p:txBody>
          <a:bodyPr/>
          <a:lstStyle/>
          <a:p>
            <a:fld id="{7444F45B-7904-4B95-8E69-9FAF45D2C1E9}" type="datetimeFigureOut">
              <a:rPr lang="en-IN" smtClean="0"/>
              <a:t>23-06-2025</a:t>
            </a:fld>
            <a:endParaRPr lang="en-IN"/>
          </a:p>
        </p:txBody>
      </p:sp>
      <p:sp>
        <p:nvSpPr>
          <p:cNvPr id="3" name="Footer Placeholder 2">
            <a:extLst>
              <a:ext uri="{FF2B5EF4-FFF2-40B4-BE49-F238E27FC236}">
                <a16:creationId xmlns:a16="http://schemas.microsoft.com/office/drawing/2014/main" id="{A873D20E-CA94-17A5-A710-476AC7EFCFD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4F68EBD-D2B2-C376-083B-8C74E66E0B71}"/>
              </a:ext>
            </a:extLst>
          </p:cNvPr>
          <p:cNvSpPr>
            <a:spLocks noGrp="1"/>
          </p:cNvSpPr>
          <p:nvPr>
            <p:ph type="sldNum" sz="quarter" idx="12"/>
          </p:nvPr>
        </p:nvSpPr>
        <p:spPr/>
        <p:txBody>
          <a:bodyPr/>
          <a:lstStyle/>
          <a:p>
            <a:fld id="{95ABED5C-0B46-49E7-B7AF-B75B2C3269AC}" type="slidenum">
              <a:rPr lang="en-IN" smtClean="0"/>
              <a:t>‹#›</a:t>
            </a:fld>
            <a:endParaRPr lang="en-IN"/>
          </a:p>
        </p:txBody>
      </p:sp>
    </p:spTree>
    <p:extLst>
      <p:ext uri="{BB962C8B-B14F-4D97-AF65-F5344CB8AC3E}">
        <p14:creationId xmlns:p14="http://schemas.microsoft.com/office/powerpoint/2010/main" val="2934896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74A55-2FDB-A487-54D9-F42E84D40C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671CBA1-D7F9-62A2-336F-82C822422F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5C6E33E-D799-7691-8442-A40AF8AE20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306F9D-2F62-7EA0-F2BF-D93CFAAD5012}"/>
              </a:ext>
            </a:extLst>
          </p:cNvPr>
          <p:cNvSpPr>
            <a:spLocks noGrp="1"/>
          </p:cNvSpPr>
          <p:nvPr>
            <p:ph type="dt" sz="half" idx="10"/>
          </p:nvPr>
        </p:nvSpPr>
        <p:spPr/>
        <p:txBody>
          <a:bodyPr/>
          <a:lstStyle/>
          <a:p>
            <a:fld id="{7444F45B-7904-4B95-8E69-9FAF45D2C1E9}" type="datetimeFigureOut">
              <a:rPr lang="en-IN" smtClean="0"/>
              <a:t>23-06-2025</a:t>
            </a:fld>
            <a:endParaRPr lang="en-IN"/>
          </a:p>
        </p:txBody>
      </p:sp>
      <p:sp>
        <p:nvSpPr>
          <p:cNvPr id="6" name="Footer Placeholder 5">
            <a:extLst>
              <a:ext uri="{FF2B5EF4-FFF2-40B4-BE49-F238E27FC236}">
                <a16:creationId xmlns:a16="http://schemas.microsoft.com/office/drawing/2014/main" id="{0C9EA056-5983-0A4E-980B-9C63FB9F45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5AC7B6-3A26-0724-8E32-F31145EF5C00}"/>
              </a:ext>
            </a:extLst>
          </p:cNvPr>
          <p:cNvSpPr>
            <a:spLocks noGrp="1"/>
          </p:cNvSpPr>
          <p:nvPr>
            <p:ph type="sldNum" sz="quarter" idx="12"/>
          </p:nvPr>
        </p:nvSpPr>
        <p:spPr/>
        <p:txBody>
          <a:bodyPr/>
          <a:lstStyle/>
          <a:p>
            <a:fld id="{95ABED5C-0B46-49E7-B7AF-B75B2C3269AC}" type="slidenum">
              <a:rPr lang="en-IN" smtClean="0"/>
              <a:t>‹#›</a:t>
            </a:fld>
            <a:endParaRPr lang="en-IN"/>
          </a:p>
        </p:txBody>
      </p:sp>
    </p:spTree>
    <p:extLst>
      <p:ext uri="{BB962C8B-B14F-4D97-AF65-F5344CB8AC3E}">
        <p14:creationId xmlns:p14="http://schemas.microsoft.com/office/powerpoint/2010/main" val="2668169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34776-657E-C6F3-2C75-31456119B9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7692C64-81EA-F06D-8B4F-35EB126DF0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721448F-C45B-BF26-F91A-0014C36542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C1DB09-8CC7-ACD6-5FCB-53022E690759}"/>
              </a:ext>
            </a:extLst>
          </p:cNvPr>
          <p:cNvSpPr>
            <a:spLocks noGrp="1"/>
          </p:cNvSpPr>
          <p:nvPr>
            <p:ph type="dt" sz="half" idx="10"/>
          </p:nvPr>
        </p:nvSpPr>
        <p:spPr/>
        <p:txBody>
          <a:bodyPr/>
          <a:lstStyle/>
          <a:p>
            <a:fld id="{7444F45B-7904-4B95-8E69-9FAF45D2C1E9}" type="datetimeFigureOut">
              <a:rPr lang="en-IN" smtClean="0"/>
              <a:t>23-06-2025</a:t>
            </a:fld>
            <a:endParaRPr lang="en-IN"/>
          </a:p>
        </p:txBody>
      </p:sp>
      <p:sp>
        <p:nvSpPr>
          <p:cNvPr id="6" name="Footer Placeholder 5">
            <a:extLst>
              <a:ext uri="{FF2B5EF4-FFF2-40B4-BE49-F238E27FC236}">
                <a16:creationId xmlns:a16="http://schemas.microsoft.com/office/drawing/2014/main" id="{8873EEF2-BB2C-B5A7-B59A-33FC02A9C4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A49687-FEF3-3DFD-34C3-4ACAE54479DE}"/>
              </a:ext>
            </a:extLst>
          </p:cNvPr>
          <p:cNvSpPr>
            <a:spLocks noGrp="1"/>
          </p:cNvSpPr>
          <p:nvPr>
            <p:ph type="sldNum" sz="quarter" idx="12"/>
          </p:nvPr>
        </p:nvSpPr>
        <p:spPr/>
        <p:txBody>
          <a:bodyPr/>
          <a:lstStyle/>
          <a:p>
            <a:fld id="{95ABED5C-0B46-49E7-B7AF-B75B2C3269AC}" type="slidenum">
              <a:rPr lang="en-IN" smtClean="0"/>
              <a:t>‹#›</a:t>
            </a:fld>
            <a:endParaRPr lang="en-IN"/>
          </a:p>
        </p:txBody>
      </p:sp>
    </p:spTree>
    <p:extLst>
      <p:ext uri="{BB962C8B-B14F-4D97-AF65-F5344CB8AC3E}">
        <p14:creationId xmlns:p14="http://schemas.microsoft.com/office/powerpoint/2010/main" val="2161665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AE070E-6653-1210-795F-E4479C49EB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4B4BC0D-1BEA-5D2A-226B-A4AEE43CAF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6CD788-7AFD-FF0B-5DF0-3D013D2F42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44F45B-7904-4B95-8E69-9FAF45D2C1E9}" type="datetimeFigureOut">
              <a:rPr lang="en-IN" smtClean="0"/>
              <a:t>23-06-2025</a:t>
            </a:fld>
            <a:endParaRPr lang="en-IN"/>
          </a:p>
        </p:txBody>
      </p:sp>
      <p:sp>
        <p:nvSpPr>
          <p:cNvPr id="5" name="Footer Placeholder 4">
            <a:extLst>
              <a:ext uri="{FF2B5EF4-FFF2-40B4-BE49-F238E27FC236}">
                <a16:creationId xmlns:a16="http://schemas.microsoft.com/office/drawing/2014/main" id="{C00F8EDF-84E0-15D7-DEAA-064462CDCD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BEA3BE4-CF13-76C0-061E-39CAA00DAC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BED5C-0B46-49E7-B7AF-B75B2C3269AC}" type="slidenum">
              <a:rPr lang="en-IN" smtClean="0"/>
              <a:t>‹#›</a:t>
            </a:fld>
            <a:endParaRPr lang="en-IN"/>
          </a:p>
        </p:txBody>
      </p:sp>
    </p:spTree>
    <p:extLst>
      <p:ext uri="{BB962C8B-B14F-4D97-AF65-F5344CB8AC3E}">
        <p14:creationId xmlns:p14="http://schemas.microsoft.com/office/powerpoint/2010/main" val="4034615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29.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9D3F25-191B-AF43-2A39-3B22221A7D2B}"/>
              </a:ext>
            </a:extLst>
          </p:cNvPr>
          <p:cNvSpPr txBox="1"/>
          <p:nvPr/>
        </p:nvSpPr>
        <p:spPr>
          <a:xfrm>
            <a:off x="171450" y="0"/>
            <a:ext cx="12020550" cy="6725687"/>
          </a:xfrm>
          <a:prstGeom prst="rect">
            <a:avLst/>
          </a:prstGeom>
          <a:noFill/>
        </p:spPr>
        <p:txBody>
          <a:bodyPr wrap="square" rtlCol="0">
            <a:spAutoFit/>
          </a:bodyPr>
          <a:lstStyle/>
          <a:p>
            <a:pPr algn="ctr"/>
            <a:r>
              <a:rPr lang="en-IN" b="1" dirty="0">
                <a:solidFill>
                  <a:srgbClr val="002060"/>
                </a:solidFill>
                <a:effectLst>
                  <a:outerShdw blurRad="38100" dist="38100" dir="2700000" algn="tl">
                    <a:srgbClr val="000000">
                      <a:alpha val="43137"/>
                    </a:srgbClr>
                  </a:outerShdw>
                </a:effectLst>
              </a:rPr>
              <a:t> </a:t>
            </a:r>
            <a:r>
              <a:rPr lang="en-IN" sz="24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Unit – 1 </a:t>
            </a:r>
          </a:p>
          <a:p>
            <a:pPr algn="ctr"/>
            <a:r>
              <a:rPr lang="en-IN" sz="24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Part-A</a:t>
            </a:r>
          </a:p>
          <a:p>
            <a:pPr algn="ctr"/>
            <a:r>
              <a:rPr lang="en-US" sz="2400" b="1" u="sng"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Solar radiation</a:t>
            </a:r>
          </a:p>
          <a:p>
            <a:pPr marL="342900" indent="-342900">
              <a:lnSpc>
                <a:spcPct val="150000"/>
              </a:lnSpc>
              <a:buFont typeface="Wingdings" panose="05000000000000000000" pitchFamily="2" charset="2"/>
              <a:buChar char="v"/>
            </a:pPr>
            <a:r>
              <a:rPr lang="en-US" sz="2200" b="1" dirty="0">
                <a:solidFill>
                  <a:srgbClr val="7030A0"/>
                </a:solidFill>
                <a:latin typeface="Times New Roman" panose="02020603050405020304" pitchFamily="18" charset="0"/>
                <a:cs typeface="Times New Roman" panose="02020603050405020304" pitchFamily="18" charset="0"/>
              </a:rPr>
              <a:t>Role and potential of new and renewable sources</a:t>
            </a:r>
          </a:p>
          <a:p>
            <a:pPr marL="342900" indent="-342900">
              <a:lnSpc>
                <a:spcPct val="150000"/>
              </a:lnSpc>
              <a:buFont typeface="Wingdings" panose="05000000000000000000" pitchFamily="2" charset="2"/>
              <a:buChar char="v"/>
            </a:pPr>
            <a:r>
              <a:rPr lang="en-US" sz="2200" b="1" dirty="0">
                <a:solidFill>
                  <a:srgbClr val="7030A0"/>
                </a:solidFill>
                <a:latin typeface="Times New Roman" panose="02020603050405020304" pitchFamily="18" charset="0"/>
                <a:cs typeface="Times New Roman" panose="02020603050405020304" pitchFamily="18" charset="0"/>
              </a:rPr>
              <a:t>The solar energy option</a:t>
            </a:r>
          </a:p>
          <a:p>
            <a:pPr marL="342900" indent="-342900">
              <a:lnSpc>
                <a:spcPct val="150000"/>
              </a:lnSpc>
              <a:buFont typeface="Wingdings" panose="05000000000000000000" pitchFamily="2" charset="2"/>
              <a:buChar char="v"/>
            </a:pPr>
            <a:r>
              <a:rPr lang="en-US" sz="2200" b="1" dirty="0">
                <a:solidFill>
                  <a:srgbClr val="7030A0"/>
                </a:solidFill>
                <a:latin typeface="Times New Roman" panose="02020603050405020304" pitchFamily="18" charset="0"/>
                <a:cs typeface="Times New Roman" panose="02020603050405020304" pitchFamily="18" charset="0"/>
              </a:rPr>
              <a:t>Environmental impact of solar power</a:t>
            </a:r>
          </a:p>
          <a:p>
            <a:pPr marL="342900" indent="-342900">
              <a:lnSpc>
                <a:spcPct val="150000"/>
              </a:lnSpc>
              <a:buFont typeface="Wingdings" panose="05000000000000000000" pitchFamily="2" charset="2"/>
              <a:buChar char="v"/>
            </a:pPr>
            <a:r>
              <a:rPr lang="en-US" sz="2200" b="1" dirty="0">
                <a:solidFill>
                  <a:srgbClr val="7030A0"/>
                </a:solidFill>
                <a:latin typeface="Times New Roman" panose="02020603050405020304" pitchFamily="18" charset="0"/>
                <a:cs typeface="Times New Roman" panose="02020603050405020304" pitchFamily="18" charset="0"/>
              </a:rPr>
              <a:t>Structure of the sun</a:t>
            </a:r>
          </a:p>
          <a:p>
            <a:pPr marL="342900" indent="-342900">
              <a:lnSpc>
                <a:spcPct val="150000"/>
              </a:lnSpc>
              <a:buFont typeface="Wingdings" panose="05000000000000000000" pitchFamily="2" charset="2"/>
              <a:buChar char="v"/>
            </a:pPr>
            <a:r>
              <a:rPr lang="en-US" sz="2200" b="1" dirty="0">
                <a:solidFill>
                  <a:srgbClr val="7030A0"/>
                </a:solidFill>
                <a:latin typeface="Times New Roman" panose="02020603050405020304" pitchFamily="18" charset="0"/>
                <a:cs typeface="Times New Roman" panose="02020603050405020304" pitchFamily="18" charset="0"/>
              </a:rPr>
              <a:t>The solar constant</a:t>
            </a:r>
          </a:p>
          <a:p>
            <a:pPr marL="342900" indent="-342900">
              <a:lnSpc>
                <a:spcPct val="150000"/>
              </a:lnSpc>
              <a:buFont typeface="Wingdings" panose="05000000000000000000" pitchFamily="2" charset="2"/>
              <a:buChar char="v"/>
            </a:pPr>
            <a:r>
              <a:rPr lang="en-US" sz="2200" b="1" dirty="0">
                <a:solidFill>
                  <a:srgbClr val="7030A0"/>
                </a:solidFill>
                <a:latin typeface="Times New Roman" panose="02020603050405020304" pitchFamily="18" charset="0"/>
                <a:cs typeface="Times New Roman" panose="02020603050405020304" pitchFamily="18" charset="0"/>
              </a:rPr>
              <a:t>Sun-earth relationships, coordinate systems and coordinates of the sun</a:t>
            </a:r>
          </a:p>
          <a:p>
            <a:pPr marL="342900" indent="-342900">
              <a:lnSpc>
                <a:spcPct val="150000"/>
              </a:lnSpc>
              <a:buFont typeface="Wingdings" panose="05000000000000000000" pitchFamily="2" charset="2"/>
              <a:buChar char="v"/>
            </a:pPr>
            <a:r>
              <a:rPr lang="en-US" sz="2200" b="1" dirty="0">
                <a:solidFill>
                  <a:srgbClr val="7030A0"/>
                </a:solidFill>
                <a:latin typeface="Times New Roman" panose="02020603050405020304" pitchFamily="18" charset="0"/>
                <a:cs typeface="Times New Roman" panose="02020603050405020304" pitchFamily="18" charset="0"/>
              </a:rPr>
              <a:t>Extraterrestrial and terrestrial solar radiation</a:t>
            </a:r>
          </a:p>
          <a:p>
            <a:pPr marL="342900" indent="-342900">
              <a:lnSpc>
                <a:spcPct val="150000"/>
              </a:lnSpc>
              <a:buFont typeface="Wingdings" panose="05000000000000000000" pitchFamily="2" charset="2"/>
              <a:buChar char="v"/>
            </a:pPr>
            <a:r>
              <a:rPr lang="en-US" sz="2200" b="1" dirty="0">
                <a:solidFill>
                  <a:srgbClr val="7030A0"/>
                </a:solidFill>
                <a:latin typeface="Times New Roman" panose="02020603050405020304" pitchFamily="18" charset="0"/>
                <a:cs typeface="Times New Roman" panose="02020603050405020304" pitchFamily="18" charset="0"/>
              </a:rPr>
              <a:t>Solar radiation on titled surface</a:t>
            </a:r>
          </a:p>
          <a:p>
            <a:pPr marL="342900" indent="-342900">
              <a:lnSpc>
                <a:spcPct val="150000"/>
              </a:lnSpc>
              <a:buFont typeface="Wingdings" panose="05000000000000000000" pitchFamily="2" charset="2"/>
              <a:buChar char="v"/>
            </a:pPr>
            <a:r>
              <a:rPr lang="en-US" sz="2200" b="1" dirty="0">
                <a:solidFill>
                  <a:srgbClr val="7030A0"/>
                </a:solidFill>
                <a:latin typeface="Times New Roman" panose="02020603050405020304" pitchFamily="18" charset="0"/>
                <a:cs typeface="Times New Roman" panose="02020603050405020304" pitchFamily="18" charset="0"/>
              </a:rPr>
              <a:t>Instruments for measuring solar radiation and sun shine</a:t>
            </a:r>
          </a:p>
          <a:p>
            <a:pPr marL="342900" indent="-342900">
              <a:lnSpc>
                <a:spcPct val="150000"/>
              </a:lnSpc>
              <a:buFont typeface="Wingdings" panose="05000000000000000000" pitchFamily="2" charset="2"/>
              <a:buChar char="v"/>
            </a:pPr>
            <a:r>
              <a:rPr lang="en-US" sz="2200" b="1" dirty="0">
                <a:solidFill>
                  <a:srgbClr val="7030A0"/>
                </a:solidFill>
                <a:latin typeface="Times New Roman" panose="02020603050405020304" pitchFamily="18" charset="0"/>
                <a:cs typeface="Times New Roman" panose="02020603050405020304" pitchFamily="18" charset="0"/>
              </a:rPr>
              <a:t>Solar radiation data</a:t>
            </a:r>
          </a:p>
          <a:p>
            <a:pPr marL="342900" indent="-342900">
              <a:lnSpc>
                <a:spcPct val="150000"/>
              </a:lnSpc>
              <a:buFont typeface="Wingdings" panose="05000000000000000000" pitchFamily="2" charset="2"/>
              <a:buChar char="v"/>
            </a:pPr>
            <a:r>
              <a:rPr lang="en-US" sz="2200" b="1" dirty="0">
                <a:solidFill>
                  <a:srgbClr val="7030A0"/>
                </a:solidFill>
                <a:latin typeface="Times New Roman" panose="02020603050405020304" pitchFamily="18" charset="0"/>
                <a:cs typeface="Times New Roman" panose="02020603050405020304" pitchFamily="18" charset="0"/>
              </a:rPr>
              <a:t>Numerical problems</a:t>
            </a:r>
            <a:endParaRPr lang="en-IN" sz="2200"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5824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0E94D1D-63C2-CD44-F088-64FFE5EBB341}"/>
              </a:ext>
            </a:extLst>
          </p:cNvPr>
          <p:cNvSpPr txBox="1"/>
          <p:nvPr/>
        </p:nvSpPr>
        <p:spPr>
          <a:xfrm>
            <a:off x="0" y="0"/>
            <a:ext cx="12192000" cy="3724866"/>
          </a:xfrm>
          <a:prstGeom prst="rect">
            <a:avLst/>
          </a:prstGeom>
          <a:noFill/>
        </p:spPr>
        <p:txBody>
          <a:bodyPr wrap="square">
            <a:spAutoFit/>
          </a:bodyPr>
          <a:lstStyle/>
          <a:p>
            <a:pPr marL="457200" indent="-457200">
              <a:buFont typeface="Wingdings" panose="05000000000000000000" pitchFamily="2" charset="2"/>
              <a:buChar char="Ø"/>
            </a:pPr>
            <a:r>
              <a:rPr lang="en-US" sz="2800" b="1" dirty="0">
                <a:solidFill>
                  <a:srgbClr val="0070C0"/>
                </a:solidFill>
                <a:latin typeface="Times New Roman" panose="02020603050405020304" pitchFamily="18" charset="0"/>
                <a:cs typeface="Times New Roman" panose="02020603050405020304" pitchFamily="18" charset="0"/>
              </a:rPr>
              <a:t>Potential of new and renewable sources:</a:t>
            </a:r>
          </a:p>
          <a:p>
            <a:pPr marL="342900" lvl="0" indent="-342900" algn="just">
              <a:lnSpc>
                <a:spcPct val="107000"/>
              </a:lnSpc>
              <a:buFont typeface="Symbol" panose="05050102010706020507" pitchFamily="18" charset="2"/>
              <a:buChar char=""/>
            </a:pP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Energy</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is one of the major inputs for the </a:t>
            </a: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economic development of any country. </a:t>
            </a:r>
            <a:endParaRPr lang="en-IN" sz="24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In the case of the </a:t>
            </a: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developing countries, the energy sector assumes a critical importance </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in view of the ever-increasing energy needs requiring huge investments to meet them.</a:t>
            </a:r>
          </a:p>
          <a:p>
            <a:pPr marL="342900" indent="-342900" algn="just">
              <a:lnSpc>
                <a:spcPct val="107000"/>
              </a:lnSpc>
              <a:buFont typeface="Wingdings" panose="05000000000000000000" pitchFamily="2" charset="2"/>
              <a:buChar char="v"/>
            </a:pPr>
            <a:r>
              <a:rPr lang="en-IN" sz="24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Global energy </a:t>
            </a:r>
            <a:r>
              <a:rPr lang="en-IN" sz="24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scenari</a:t>
            </a:r>
            <a:r>
              <a:rPr lang="en-IN" sz="24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o:</a:t>
            </a:r>
          </a:p>
          <a:p>
            <a:pPr marL="342900" indent="-342900" algn="just">
              <a:lnSpc>
                <a:spcPct val="107000"/>
              </a:lnSpc>
              <a:buFont typeface="Arial" panose="020B0604020202020204" pitchFamily="34" charset="0"/>
              <a:buChar char="•"/>
            </a:pPr>
            <a:r>
              <a:rPr lang="en-IN" sz="2400" dirty="0">
                <a:latin typeface="Times New Roman" panose="02020603050405020304" pitchFamily="18" charset="0"/>
                <a:ea typeface="Calibri" panose="020F0502020204030204" pitchFamily="34" charset="0"/>
                <a:cs typeface="Times New Roman" panose="02020603050405020304" pitchFamily="18" charset="0"/>
              </a:rPr>
              <a:t>The average percentage consumption of various primary energy resources in the world is shown is figure.</a:t>
            </a:r>
          </a:p>
          <a:p>
            <a:pPr marL="342900" indent="-342900" algn="just">
              <a:lnSpc>
                <a:spcPct val="107000"/>
              </a:lnSpc>
              <a:buFont typeface="Arial" panose="020B0604020202020204" pitchFamily="34" charset="0"/>
              <a:buChar char="•"/>
            </a:pPr>
            <a:r>
              <a:rPr lang="en-IN" sz="2400" dirty="0">
                <a:latin typeface="Times New Roman" panose="02020603050405020304" pitchFamily="18" charset="0"/>
                <a:ea typeface="Calibri" panose="020F0502020204030204" pitchFamily="34" charset="0"/>
                <a:cs typeface="Times New Roman" panose="02020603050405020304" pitchFamily="18" charset="0"/>
              </a:rPr>
              <a:t>There is currently heavy dependence on fossil fuels. </a:t>
            </a:r>
            <a:r>
              <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Nearly 87% of  the world energy supply primarily comes from fossil fuels. </a:t>
            </a:r>
          </a:p>
        </p:txBody>
      </p:sp>
      <p:pic>
        <p:nvPicPr>
          <p:cNvPr id="11" name="Picture 10">
            <a:extLst>
              <a:ext uri="{FF2B5EF4-FFF2-40B4-BE49-F238E27FC236}">
                <a16:creationId xmlns:a16="http://schemas.microsoft.com/office/drawing/2014/main" id="{9841D4F7-39BD-B327-2967-1C0B161CE56D}"/>
              </a:ext>
            </a:extLst>
          </p:cNvPr>
          <p:cNvPicPr>
            <a:picLocks noChangeAspect="1"/>
          </p:cNvPicPr>
          <p:nvPr/>
        </p:nvPicPr>
        <p:blipFill>
          <a:blip r:embed="rId2"/>
          <a:stretch>
            <a:fillRect/>
          </a:stretch>
        </p:blipFill>
        <p:spPr>
          <a:xfrm>
            <a:off x="0" y="3724866"/>
            <a:ext cx="4084674" cy="2481287"/>
          </a:xfrm>
          <a:prstGeom prst="rect">
            <a:avLst/>
          </a:prstGeom>
        </p:spPr>
      </p:pic>
      <p:pic>
        <p:nvPicPr>
          <p:cNvPr id="12" name="Picture 11">
            <a:extLst>
              <a:ext uri="{FF2B5EF4-FFF2-40B4-BE49-F238E27FC236}">
                <a16:creationId xmlns:a16="http://schemas.microsoft.com/office/drawing/2014/main" id="{53E7CAE3-F01E-077B-3719-8E43252B4BFB}"/>
              </a:ext>
            </a:extLst>
          </p:cNvPr>
          <p:cNvPicPr>
            <a:picLocks noChangeAspect="1"/>
          </p:cNvPicPr>
          <p:nvPr/>
        </p:nvPicPr>
        <p:blipFill>
          <a:blip r:embed="rId3"/>
          <a:stretch>
            <a:fillRect/>
          </a:stretch>
        </p:blipFill>
        <p:spPr>
          <a:xfrm>
            <a:off x="3943350" y="3614738"/>
            <a:ext cx="8248649" cy="2591415"/>
          </a:xfrm>
          <a:prstGeom prst="rect">
            <a:avLst/>
          </a:prstGeom>
        </p:spPr>
      </p:pic>
      <p:sp>
        <p:nvSpPr>
          <p:cNvPr id="14" name="TextBox 13">
            <a:extLst>
              <a:ext uri="{FF2B5EF4-FFF2-40B4-BE49-F238E27FC236}">
                <a16:creationId xmlns:a16="http://schemas.microsoft.com/office/drawing/2014/main" id="{305E6923-0E5B-CB18-177B-69F1909EBEAB}"/>
              </a:ext>
            </a:extLst>
          </p:cNvPr>
          <p:cNvSpPr txBox="1"/>
          <p:nvPr/>
        </p:nvSpPr>
        <p:spPr>
          <a:xfrm>
            <a:off x="4443413" y="6309674"/>
            <a:ext cx="7605711" cy="463397"/>
          </a:xfrm>
          <a:prstGeom prst="rect">
            <a:avLst/>
          </a:prstGeom>
          <a:noFill/>
        </p:spPr>
        <p:txBody>
          <a:bodyPr wrap="square">
            <a:spAutoFit/>
          </a:bodyPr>
          <a:lstStyle/>
          <a:p>
            <a:pPr marL="230505" indent="457200" algn="ctr">
              <a:lnSpc>
                <a:spcPct val="150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Fig: Graphical representation of global strategic </a:t>
            </a:r>
            <a:r>
              <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petroleum reserves</a:t>
            </a:r>
            <a:endParaRPr lang="en-IN"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E9687FE7-670D-A2F7-6357-924DE8AAAB2A}"/>
              </a:ext>
            </a:extLst>
          </p:cNvPr>
          <p:cNvSpPr txBox="1"/>
          <p:nvPr/>
        </p:nvSpPr>
        <p:spPr>
          <a:xfrm>
            <a:off x="-356361" y="6206153"/>
            <a:ext cx="5399848" cy="670440"/>
          </a:xfrm>
          <a:prstGeom prst="rect">
            <a:avLst/>
          </a:prstGeom>
          <a:noFill/>
        </p:spPr>
        <p:txBody>
          <a:bodyPr wrap="square">
            <a:spAutoFit/>
          </a:bodyPr>
          <a:lstStyle/>
          <a:p>
            <a:pPr algn="ct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Fig: Graphical representation </a:t>
            </a:r>
            <a:r>
              <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percentage consumption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of energy sources in the world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62213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79B6D4-8B2F-5F51-C02D-CDB6194DA1D0}"/>
              </a:ext>
            </a:extLst>
          </p:cNvPr>
          <p:cNvSpPr txBox="1"/>
          <p:nvPr/>
        </p:nvSpPr>
        <p:spPr>
          <a:xfrm>
            <a:off x="0" y="161258"/>
            <a:ext cx="12192000" cy="2744534"/>
          </a:xfrm>
          <a:prstGeom prst="rect">
            <a:avLst/>
          </a:prstGeom>
          <a:noFill/>
        </p:spPr>
        <p:txBody>
          <a:bodyPr wrap="square">
            <a:spAutoFit/>
          </a:bodyPr>
          <a:lstStyle>
            <a:defPPr>
              <a:defRPr lang="en-US"/>
            </a:defPPr>
            <a:lvl1pPr marL="342900" indent="-342900" algn="just">
              <a:lnSpc>
                <a:spcPct val="107000"/>
              </a:lnSpc>
              <a:spcAft>
                <a:spcPts val="800"/>
              </a:spcAft>
              <a:buFont typeface="Wingdings" panose="05000000000000000000" pitchFamily="2" charset="2"/>
              <a:buChar char=""/>
              <a:defRPr sz="2400" b="1">
                <a:solidFill>
                  <a:srgbClr val="0070C0"/>
                </a:solidFill>
                <a:latin typeface="Times New Roman" panose="02020603050405020304" pitchFamily="18" charset="0"/>
                <a:ea typeface="Calibri" panose="020F0502020204030204" pitchFamily="34" charset="0"/>
                <a:cs typeface="Times New Roman" panose="02020603050405020304" pitchFamily="18" charset="0"/>
              </a:defRPr>
            </a:lvl1pPr>
          </a:lstStyle>
          <a:p>
            <a:pPr algn="just">
              <a:lnSpc>
                <a:spcPct val="107000"/>
              </a:lnSpc>
              <a:buFont typeface="Wingdings" panose="05000000000000000000" pitchFamily="2" charset="2"/>
              <a:buChar char="v"/>
            </a:pPr>
            <a:r>
              <a:rPr lang="en-IN" dirty="0">
                <a:solidFill>
                  <a:srgbClr val="7030A0"/>
                </a:solidFill>
              </a:rPr>
              <a:t>National (India) </a:t>
            </a:r>
            <a:r>
              <a:rPr lang="en-IN" sz="24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energy </a:t>
            </a:r>
            <a:r>
              <a:rPr lang="en-IN" sz="24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scenari</a:t>
            </a:r>
            <a:r>
              <a:rPr lang="en-IN" sz="24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o:</a:t>
            </a:r>
          </a:p>
          <a:p>
            <a:pPr>
              <a:buFont typeface="Arial" panose="020B0604020202020204" pitchFamily="34" charset="0"/>
              <a:buChar char="•"/>
            </a:pPr>
            <a:r>
              <a:rPr lang="en-IN" b="0" dirty="0">
                <a:solidFill>
                  <a:schemeClr val="tx1"/>
                </a:solidFill>
              </a:rPr>
              <a:t>In our country </a:t>
            </a:r>
            <a:r>
              <a:rPr lang="en-IN" dirty="0">
                <a:solidFill>
                  <a:srgbClr val="FF0000"/>
                </a:solidFill>
              </a:rPr>
              <a:t>energy is tapped from both non-commercial (Fire wood, animal dung etc.) and commercial sources (coal, natural gas etc.).</a:t>
            </a:r>
            <a:r>
              <a:rPr lang="en-IN" b="0" dirty="0">
                <a:solidFill>
                  <a:schemeClr val="tx1"/>
                </a:solidFill>
              </a:rPr>
              <a:t> </a:t>
            </a:r>
          </a:p>
          <a:p>
            <a:pPr>
              <a:buFont typeface="Arial" panose="020B0604020202020204" pitchFamily="34" charset="0"/>
              <a:buChar char="•"/>
            </a:pPr>
            <a:r>
              <a:rPr lang="en-IN" dirty="0">
                <a:solidFill>
                  <a:srgbClr val="FF0000"/>
                </a:solidFill>
              </a:rPr>
              <a:t>The amount of energy generation and consumption in India </a:t>
            </a:r>
            <a:r>
              <a:rPr lang="en-IN" b="0" dirty="0">
                <a:solidFill>
                  <a:schemeClr val="tx1"/>
                </a:solidFill>
              </a:rPr>
              <a:t>as mentioned in fig.(a) and fig.(b) respectively, as exposed below. </a:t>
            </a:r>
          </a:p>
          <a:p>
            <a:endParaRPr lang="en-IN" b="0" dirty="0">
              <a:solidFill>
                <a:schemeClr val="tx1"/>
              </a:solidFill>
            </a:endParaRPr>
          </a:p>
        </p:txBody>
      </p:sp>
      <p:pic>
        <p:nvPicPr>
          <p:cNvPr id="4" name="Picture 3">
            <a:extLst>
              <a:ext uri="{FF2B5EF4-FFF2-40B4-BE49-F238E27FC236}">
                <a16:creationId xmlns:a16="http://schemas.microsoft.com/office/drawing/2014/main" id="{807D39FB-B8D8-EA36-B78D-590CD5B9AAF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37820" y="2333625"/>
            <a:ext cx="5758180" cy="3124200"/>
          </a:xfrm>
          <a:prstGeom prst="rect">
            <a:avLst/>
          </a:prstGeom>
          <a:noFill/>
          <a:ln>
            <a:noFill/>
          </a:ln>
        </p:spPr>
      </p:pic>
      <p:sp>
        <p:nvSpPr>
          <p:cNvPr id="6" name="TextBox 5">
            <a:extLst>
              <a:ext uri="{FF2B5EF4-FFF2-40B4-BE49-F238E27FC236}">
                <a16:creationId xmlns:a16="http://schemas.microsoft.com/office/drawing/2014/main" id="{BF3F3464-A509-2225-493F-10FE76456354}"/>
              </a:ext>
            </a:extLst>
          </p:cNvPr>
          <p:cNvSpPr txBox="1"/>
          <p:nvPr/>
        </p:nvSpPr>
        <p:spPr>
          <a:xfrm>
            <a:off x="-438308" y="5651243"/>
            <a:ext cx="6186486" cy="670440"/>
          </a:xfrm>
          <a:prstGeom prst="rect">
            <a:avLst/>
          </a:prstGeom>
          <a:noFill/>
        </p:spPr>
        <p:txBody>
          <a:bodyPr wrap="square">
            <a:spAutoFit/>
          </a:bodyPr>
          <a:lstStyle/>
          <a:p>
            <a:pPr marL="230505" algn="ct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Fig:(a) Graphical representation amount of </a:t>
            </a:r>
            <a:r>
              <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energy generation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in India</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9F6B7F03-E9DD-B6F8-AE76-6D2D23E656C0}"/>
              </a:ext>
            </a:extLst>
          </p:cNvPr>
          <p:cNvPicPr>
            <a:picLocks noChangeAspect="1"/>
          </p:cNvPicPr>
          <p:nvPr/>
        </p:nvPicPr>
        <p:blipFill rotWithShape="1">
          <a:blip r:embed="rId4">
            <a:extLst>
              <a:ext uri="{28A0092B-C50C-407E-A947-70E740481C1C}">
                <a14:useLocalDpi xmlns:a14="http://schemas.microsoft.com/office/drawing/2010/main" val="0"/>
              </a:ext>
            </a:extLst>
          </a:blip>
          <a:srcRect l="9545" t="21596" r="10111" b="14721"/>
          <a:stretch/>
        </p:blipFill>
        <p:spPr bwMode="auto">
          <a:xfrm>
            <a:off x="6329363" y="2200275"/>
            <a:ext cx="5862637" cy="3124200"/>
          </a:xfrm>
          <a:prstGeom prst="rect">
            <a:avLst/>
          </a:prstGeom>
          <a:noFill/>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18F9296A-CDF1-4027-8991-67D51C4C908C}"/>
              </a:ext>
            </a:extLst>
          </p:cNvPr>
          <p:cNvSpPr txBox="1"/>
          <p:nvPr/>
        </p:nvSpPr>
        <p:spPr>
          <a:xfrm>
            <a:off x="5826920" y="5651243"/>
            <a:ext cx="6365080" cy="670440"/>
          </a:xfrm>
          <a:prstGeom prst="rect">
            <a:avLst/>
          </a:prstGeom>
          <a:noFill/>
        </p:spPr>
        <p:txBody>
          <a:bodyPr wrap="square">
            <a:spAutoFit/>
          </a:bodyPr>
          <a:lstStyle/>
          <a:p>
            <a:pPr marL="457200" algn="ct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Fig:(b) Graphical representation Amount of </a:t>
            </a:r>
            <a:r>
              <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energy consumption</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in India</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33410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B76F06-12D9-CA33-39D5-9305652012FF}"/>
              </a:ext>
            </a:extLst>
          </p:cNvPr>
          <p:cNvSpPr txBox="1"/>
          <p:nvPr/>
        </p:nvSpPr>
        <p:spPr>
          <a:xfrm>
            <a:off x="0" y="0"/>
            <a:ext cx="12192000" cy="5176417"/>
          </a:xfrm>
          <a:prstGeom prst="rect">
            <a:avLst/>
          </a:prstGeom>
          <a:noFill/>
        </p:spPr>
        <p:txBody>
          <a:bodyPr wrap="square">
            <a:spAutoFit/>
          </a:bodyPr>
          <a:lstStyle/>
          <a:p>
            <a:pPr marL="342900" indent="-342900">
              <a:buFont typeface="Wingdings" panose="05000000000000000000" pitchFamily="2" charset="2"/>
              <a:buChar char="v"/>
            </a:pPr>
            <a:r>
              <a:rPr lang="en-US" sz="2800" b="1" dirty="0">
                <a:solidFill>
                  <a:srgbClr val="0070C0"/>
                </a:solidFill>
                <a:latin typeface="Times New Roman" panose="02020603050405020304" pitchFamily="18" charset="0"/>
                <a:cs typeface="Times New Roman" panose="02020603050405020304" pitchFamily="18" charset="0"/>
              </a:rPr>
              <a:t>The solar energy option:</a:t>
            </a:r>
          </a:p>
          <a:p>
            <a:pPr marL="514350" indent="-285750" algn="just">
              <a:lnSpc>
                <a:spcPct val="115000"/>
              </a:lnSpc>
              <a:spcAft>
                <a:spcPts val="800"/>
              </a:spcAft>
              <a:buFont typeface="Wingdings" panose="05000000000000000000" pitchFamily="2" charset="2"/>
              <a:buChar char="Ø"/>
            </a:pPr>
            <a:r>
              <a:rPr lang="en-US" sz="2000" b="1" dirty="0">
                <a:solidFill>
                  <a:srgbClr val="FF0000"/>
                </a:solidFill>
                <a:highlight>
                  <a:srgbClr val="FFFFFF"/>
                </a:highlight>
                <a:latin typeface="Times New Roman" panose="02020603050405020304" pitchFamily="18" charset="0"/>
                <a:cs typeface="Times New Roman" panose="02020603050405020304" pitchFamily="18" charset="0"/>
              </a:rPr>
              <a:t>Solar power is energy from the sun that is converted into thermal or electrical energy.</a:t>
            </a:r>
            <a:endParaRPr lang="en-US" sz="2000" b="1" dirty="0">
              <a:solidFill>
                <a:srgbClr val="00201A"/>
              </a:solidFill>
              <a:highlight>
                <a:srgbClr val="FFFFFF"/>
              </a:highlight>
              <a:latin typeface="Times New Roman" panose="02020603050405020304" pitchFamily="18" charset="0"/>
              <a:cs typeface="Times New Roman" panose="02020603050405020304" pitchFamily="18" charset="0"/>
            </a:endParaRPr>
          </a:p>
          <a:p>
            <a:pPr marL="514350" indent="-285750" algn="just">
              <a:lnSpc>
                <a:spcPct val="115000"/>
              </a:lnSpc>
              <a:spcAft>
                <a:spcPts val="800"/>
              </a:spcAft>
              <a:buFont typeface="Arial" panose="020B0604020202020204" pitchFamily="34" charset="0"/>
              <a:buChar char="•"/>
            </a:pPr>
            <a:r>
              <a:rPr lang="en-US" sz="2000" dirty="0">
                <a:solidFill>
                  <a:srgbClr val="00201A"/>
                </a:solidFill>
                <a:highlight>
                  <a:srgbClr val="FFFFFF"/>
                </a:highlight>
                <a:latin typeface="Times New Roman" panose="02020603050405020304" pitchFamily="18" charset="0"/>
                <a:cs typeface="Times New Roman" panose="02020603050405020304" pitchFamily="18" charset="0"/>
              </a:rPr>
              <a:t>Solar energy is the cleanest and most abundant renewable energy source available</a:t>
            </a:r>
            <a:r>
              <a:rPr lang="en-IN" sz="2000" dirty="0">
                <a:solidFill>
                  <a:srgbClr val="00201A"/>
                </a:solidFill>
                <a:highlight>
                  <a:srgbClr val="FFFFFF"/>
                </a:highlight>
                <a:latin typeface="Times New Roman" panose="02020603050405020304" pitchFamily="18" charset="0"/>
                <a:cs typeface="Times New Roman" panose="02020603050405020304" pitchFamily="18" charset="0"/>
              </a:rPr>
              <a:t>.</a:t>
            </a:r>
          </a:p>
          <a:p>
            <a:pPr marL="514350" indent="-285750" algn="just">
              <a:lnSpc>
                <a:spcPct val="115000"/>
              </a:lnSpc>
              <a:spcAft>
                <a:spcPts val="800"/>
              </a:spcAft>
              <a:buFont typeface="Arial" panose="020B0604020202020204" pitchFamily="34" charset="0"/>
              <a:buChar char="•"/>
            </a:pPr>
            <a:r>
              <a:rPr lang="en-US" sz="2000" b="1" dirty="0">
                <a:solidFill>
                  <a:srgbClr val="FF0000"/>
                </a:solidFill>
                <a:highlight>
                  <a:srgbClr val="FFFFFF"/>
                </a:highlight>
                <a:latin typeface="Times New Roman" panose="02020603050405020304" pitchFamily="18" charset="0"/>
                <a:cs typeface="Times New Roman" panose="02020603050405020304" pitchFamily="18" charset="0"/>
              </a:rPr>
              <a:t>The sun is the primary source of energy </a:t>
            </a:r>
            <a:r>
              <a:rPr lang="en-US" sz="2000" dirty="0">
                <a:solidFill>
                  <a:srgbClr val="00201A"/>
                </a:solidFill>
                <a:highlight>
                  <a:srgbClr val="FFFFFF"/>
                </a:highlight>
                <a:latin typeface="Times New Roman" panose="02020603050405020304" pitchFamily="18" charset="0"/>
                <a:cs typeface="Times New Roman" panose="02020603050405020304" pitchFamily="18" charset="0"/>
              </a:rPr>
              <a:t>for life on earth, radiating light and heat in all directions. </a:t>
            </a:r>
          </a:p>
          <a:p>
            <a:pPr marL="514350" indent="-285750" algn="just">
              <a:lnSpc>
                <a:spcPct val="115000"/>
              </a:lnSpc>
              <a:spcAft>
                <a:spcPts val="800"/>
              </a:spcAft>
              <a:buFont typeface="Arial" panose="020B0604020202020204" pitchFamily="34" charset="0"/>
              <a:buChar char="•"/>
            </a:pPr>
            <a:r>
              <a:rPr lang="en-IN" sz="2000" b="1" dirty="0">
                <a:solidFill>
                  <a:srgbClr val="FF0000"/>
                </a:solidFill>
                <a:latin typeface="Times New Roman" panose="02020603050405020304" pitchFamily="18" charset="0"/>
                <a:cs typeface="Times New Roman" panose="02020603050405020304" pitchFamily="18" charset="0"/>
              </a:rPr>
              <a:t>The sun, like other stars, is a huge spherical object made of hydrogen and helium. </a:t>
            </a:r>
            <a:endParaRPr lang="en-US" sz="2000" dirty="0">
              <a:solidFill>
                <a:srgbClr val="00201A"/>
              </a:solidFill>
              <a:highlight>
                <a:srgbClr val="FFFFFF"/>
              </a:highlight>
              <a:latin typeface="Times New Roman" panose="02020603050405020304" pitchFamily="18" charset="0"/>
              <a:cs typeface="Times New Roman" panose="02020603050405020304" pitchFamily="18" charset="0"/>
            </a:endParaRPr>
          </a:p>
          <a:p>
            <a:pPr marL="514350" indent="-285750" algn="just">
              <a:lnSpc>
                <a:spcPct val="115000"/>
              </a:lnSpc>
              <a:spcAft>
                <a:spcPts val="800"/>
              </a:spcAft>
              <a:buFont typeface="Arial" panose="020B0604020202020204" pitchFamily="34" charset="0"/>
              <a:buChar char="•"/>
            </a:pPr>
            <a:r>
              <a:rPr lang="en-US" sz="2000" dirty="0">
                <a:solidFill>
                  <a:srgbClr val="00201A"/>
                </a:solidFill>
                <a:highlight>
                  <a:srgbClr val="FFFFFF"/>
                </a:highlight>
                <a:latin typeface="Times New Roman" panose="02020603050405020304" pitchFamily="18" charset="0"/>
                <a:cs typeface="Times New Roman" panose="02020603050405020304" pitchFamily="18" charset="0"/>
              </a:rPr>
              <a:t>The sun's energy comes from a process called </a:t>
            </a:r>
            <a:r>
              <a:rPr lang="en-US" sz="2000" b="1" dirty="0">
                <a:solidFill>
                  <a:srgbClr val="FF0000"/>
                </a:solidFill>
                <a:highlight>
                  <a:srgbClr val="FFFFFF"/>
                </a:highlight>
                <a:latin typeface="Times New Roman" panose="02020603050405020304" pitchFamily="18" charset="0"/>
                <a:cs typeface="Times New Roman" panose="02020603050405020304" pitchFamily="18" charset="0"/>
              </a:rPr>
              <a:t>nuclear fusion.</a:t>
            </a:r>
            <a:endParaRPr lang="en-US" sz="2000" dirty="0">
              <a:solidFill>
                <a:srgbClr val="00201A"/>
              </a:solidFill>
              <a:highlight>
                <a:srgbClr val="FFFFFF"/>
              </a:highlight>
              <a:latin typeface="Times New Roman" panose="02020603050405020304" pitchFamily="18" charset="0"/>
              <a:cs typeface="Times New Roman" panose="02020603050405020304" pitchFamily="18" charset="0"/>
            </a:endParaRPr>
          </a:p>
          <a:p>
            <a:pPr marL="514350" indent="-285750" algn="just">
              <a:lnSpc>
                <a:spcPct val="115000"/>
              </a:lnSpc>
              <a:spcAft>
                <a:spcPts val="800"/>
              </a:spcAft>
              <a:buFont typeface="Arial" panose="020B0604020202020204" pitchFamily="34" charset="0"/>
              <a:buChar char="•"/>
            </a:pPr>
            <a:r>
              <a:rPr lang="en-US" sz="2000" dirty="0">
                <a:solidFill>
                  <a:srgbClr val="00201A"/>
                </a:solidFill>
                <a:highlight>
                  <a:srgbClr val="FFFFFF"/>
                </a:highlight>
                <a:latin typeface="Times New Roman" panose="02020603050405020304" pitchFamily="18" charset="0"/>
                <a:cs typeface="Times New Roman" panose="02020603050405020304" pitchFamily="18" charset="0"/>
              </a:rPr>
              <a:t> </a:t>
            </a:r>
            <a:r>
              <a:rPr lang="en-US" sz="2000" b="1" dirty="0">
                <a:solidFill>
                  <a:srgbClr val="FF0000"/>
                </a:solidFill>
                <a:highlight>
                  <a:srgbClr val="FFFFFF"/>
                </a:highlight>
                <a:latin typeface="Times New Roman" panose="02020603050405020304" pitchFamily="18" charset="0"/>
                <a:cs typeface="Times New Roman" panose="02020603050405020304" pitchFamily="18" charset="0"/>
              </a:rPr>
              <a:t>Nuclear fusion is a chain reaction </a:t>
            </a:r>
            <a:r>
              <a:rPr lang="en-US" sz="2000" dirty="0">
                <a:solidFill>
                  <a:srgbClr val="00201A"/>
                </a:solidFill>
                <a:highlight>
                  <a:srgbClr val="FFFFFF"/>
                </a:highlight>
                <a:latin typeface="Times New Roman" panose="02020603050405020304" pitchFamily="18" charset="0"/>
                <a:cs typeface="Times New Roman" panose="02020603050405020304" pitchFamily="18" charset="0"/>
              </a:rPr>
              <a:t>that occurs in the sun's core when </a:t>
            </a:r>
            <a:r>
              <a:rPr lang="en-US" sz="2000" b="1" dirty="0">
                <a:solidFill>
                  <a:srgbClr val="FF0000"/>
                </a:solidFill>
                <a:highlight>
                  <a:srgbClr val="FFFFFF"/>
                </a:highlight>
                <a:latin typeface="Times New Roman" panose="02020603050405020304" pitchFamily="18" charset="0"/>
                <a:cs typeface="Times New Roman" panose="02020603050405020304" pitchFamily="18" charset="0"/>
              </a:rPr>
              <a:t>hydrogen atoms collide and fuse to create helium. This process produces vast amounts of heat and light.</a:t>
            </a:r>
          </a:p>
          <a:p>
            <a:pPr marL="514350" indent="-285750" algn="just">
              <a:lnSpc>
                <a:spcPct val="115000"/>
              </a:lnSpc>
              <a:spcAft>
                <a:spcPts val="800"/>
              </a:spcAft>
              <a:buFont typeface="Arial" panose="020B0604020202020204" pitchFamily="34" charset="0"/>
              <a:buChar char="•"/>
            </a:pPr>
            <a:r>
              <a:rPr lang="en-US" sz="2000" b="1" dirty="0">
                <a:solidFill>
                  <a:srgbClr val="FF0000"/>
                </a:solidFill>
                <a:latin typeface="Times New Roman" panose="02020603050405020304" pitchFamily="18" charset="0"/>
                <a:cs typeface="Times New Roman" panose="02020603050405020304" pitchFamily="18" charset="0"/>
              </a:rPr>
              <a:t>Solar cell panels are used to convert this energy into electricity.</a:t>
            </a:r>
            <a:r>
              <a:rPr lang="en-US" sz="2000" b="1" dirty="0">
                <a:solidFill>
                  <a:srgbClr val="FF0000"/>
                </a:solidFill>
                <a:highlight>
                  <a:srgbClr val="FFFFFF"/>
                </a:highlight>
                <a:latin typeface="Times New Roman" panose="02020603050405020304" pitchFamily="18" charset="0"/>
                <a:cs typeface="Times New Roman" panose="02020603050405020304" pitchFamily="18" charset="0"/>
              </a:rPr>
              <a:t> </a:t>
            </a:r>
            <a:endParaRPr lang="en-IN" sz="2000" b="1" dirty="0">
              <a:solidFill>
                <a:srgbClr val="FF0000"/>
              </a:solidFill>
              <a:highlight>
                <a:srgbClr val="FFFFFF"/>
              </a:highlight>
              <a:latin typeface="Times New Roman" panose="02020603050405020304" pitchFamily="18" charset="0"/>
              <a:cs typeface="Times New Roman" panose="02020603050405020304" pitchFamily="18" charset="0"/>
            </a:endParaRPr>
          </a:p>
          <a:p>
            <a:pPr marL="514350" indent="-285750" algn="just">
              <a:lnSpc>
                <a:spcPct val="115000"/>
              </a:lnSpc>
              <a:spcAft>
                <a:spcPts val="800"/>
              </a:spcAf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 sun is not only made of the glowing gas that we see with a telescope. It has, exactly like the earth, </a:t>
            </a:r>
            <a:r>
              <a:rPr lang="en-IN" sz="2000" b="1" dirty="0">
                <a:solidFill>
                  <a:srgbClr val="FF0000"/>
                </a:solidFill>
                <a:latin typeface="Times New Roman" panose="02020603050405020304" pitchFamily="18" charset="0"/>
                <a:cs typeface="Times New Roman" panose="02020603050405020304" pitchFamily="18" charset="0"/>
              </a:rPr>
              <a:t>different layers at different temperatures. Every layer has its own features.</a:t>
            </a:r>
          </a:p>
          <a:p>
            <a:pPr marL="514350" indent="-285750" algn="just">
              <a:lnSpc>
                <a:spcPct val="115000"/>
              </a:lnSpc>
              <a:spcAft>
                <a:spcPts val="800"/>
              </a:spcAf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F4DBEBE-76F2-EC33-5C77-77090713C2EF}"/>
              </a:ext>
            </a:extLst>
          </p:cNvPr>
          <p:cNvPicPr>
            <a:picLocks noChangeAspect="1"/>
          </p:cNvPicPr>
          <p:nvPr/>
        </p:nvPicPr>
        <p:blipFill>
          <a:blip r:embed="rId2"/>
          <a:stretch>
            <a:fillRect/>
          </a:stretch>
        </p:blipFill>
        <p:spPr>
          <a:xfrm>
            <a:off x="390186" y="4743155"/>
            <a:ext cx="4867954" cy="2114845"/>
          </a:xfrm>
          <a:prstGeom prst="rect">
            <a:avLst/>
          </a:prstGeom>
        </p:spPr>
      </p:pic>
    </p:spTree>
    <p:extLst>
      <p:ext uri="{BB962C8B-B14F-4D97-AF65-F5344CB8AC3E}">
        <p14:creationId xmlns:p14="http://schemas.microsoft.com/office/powerpoint/2010/main" val="2520251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5A936-D9F1-9B21-5C1F-1707DA7B7D7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0A212ED-49B8-BF4D-F5E4-7E1F05216228}"/>
              </a:ext>
            </a:extLst>
          </p:cNvPr>
          <p:cNvSpPr txBox="1"/>
          <p:nvPr/>
        </p:nvSpPr>
        <p:spPr>
          <a:xfrm>
            <a:off x="2382" y="0"/>
            <a:ext cx="12189618" cy="7628050"/>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800" b="1" dirty="0">
                <a:solidFill>
                  <a:srgbClr val="0070C0"/>
                </a:solidFill>
                <a:latin typeface="Times New Roman" panose="02020603050405020304" pitchFamily="18" charset="0"/>
                <a:cs typeface="Times New Roman" panose="02020603050405020304" pitchFamily="18" charset="0"/>
              </a:rPr>
              <a:t>Environmental impact of solar power:</a:t>
            </a:r>
          </a:p>
          <a:p>
            <a:pPr>
              <a:lnSpc>
                <a:spcPct val="150000"/>
              </a:lnSpc>
            </a:pPr>
            <a:r>
              <a:rPr lang="en-US" sz="2200" dirty="0">
                <a:latin typeface="Times New Roman" panose="02020603050405020304" pitchFamily="18" charset="0"/>
                <a:cs typeface="Times New Roman" panose="02020603050405020304" pitchFamily="18" charset="0"/>
              </a:rPr>
              <a:t>Solar power offers significant environmental </a:t>
            </a:r>
            <a:r>
              <a:rPr lang="en-US" sz="2200" b="1" dirty="0">
                <a:solidFill>
                  <a:srgbClr val="FF0000"/>
                </a:solidFill>
                <a:latin typeface="Times New Roman" panose="02020603050405020304" pitchFamily="18" charset="0"/>
                <a:cs typeface="Times New Roman" panose="02020603050405020304" pitchFamily="18" charset="0"/>
              </a:rPr>
              <a:t>benefits and negative impacts.</a:t>
            </a:r>
          </a:p>
          <a:p>
            <a:pPr marL="342900" indent="-342900">
              <a:lnSpc>
                <a:spcPct val="150000"/>
              </a:lnSpc>
              <a:buFont typeface="Wingdings" panose="05000000000000000000" pitchFamily="2" charset="2"/>
              <a:buChar char="v"/>
            </a:pPr>
            <a:r>
              <a:rPr lang="en-US" sz="2400" b="1" dirty="0">
                <a:solidFill>
                  <a:srgbClr val="7030A0"/>
                </a:solidFill>
                <a:latin typeface="Times New Roman" panose="02020603050405020304" pitchFamily="18" charset="0"/>
                <a:cs typeface="Times New Roman" panose="02020603050405020304" pitchFamily="18" charset="0"/>
              </a:rPr>
              <a:t>Benefits:</a:t>
            </a:r>
          </a:p>
          <a:p>
            <a:pPr lvl="0" eaLnBrk="0" fontAlgn="base" hangingPunct="0">
              <a:spcBef>
                <a:spcPct val="0"/>
              </a:spcBef>
              <a:spcAft>
                <a:spcPct val="0"/>
              </a:spcAft>
              <a:buFontTx/>
              <a:buChar char="•"/>
            </a:pPr>
            <a:r>
              <a:rPr kumimoji="0" lang="en-US" altLang="en-US" sz="2200" b="1" i="0" u="none" strike="noStrike" cap="none" normalizeH="0" baseline="0" dirty="0">
                <a:ln>
                  <a:noFill/>
                </a:ln>
                <a:effectLst/>
                <a:latin typeface="Times New Roman" panose="02020603050405020304" pitchFamily="18" charset="0"/>
                <a:cs typeface="Times New Roman" panose="02020603050405020304" pitchFamily="18" charset="0"/>
              </a:rPr>
              <a:t>Renewable and sustainable:</a:t>
            </a:r>
            <a:endPar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Solar energy is a </a:t>
            </a:r>
            <a:r>
              <a:rPr kumimoji="0" lang="en-US" altLang="en-US" sz="22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renewable resource</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meaning it can be </a:t>
            </a:r>
            <a:r>
              <a:rPr kumimoji="0" lang="en-US" altLang="en-US" sz="22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replenished</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naturally, making it a </a:t>
            </a:r>
            <a:r>
              <a:rPr kumimoji="0" lang="en-US" altLang="en-US" sz="22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sustainable</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energy source.</a:t>
            </a:r>
          </a:p>
          <a:p>
            <a:pPr lvl="0" eaLnBrk="0" fontAlgn="base" hangingPunct="0">
              <a:spcBef>
                <a:spcPct val="0"/>
              </a:spcBef>
              <a:spcAft>
                <a:spcPct val="0"/>
              </a:spcAft>
            </a:pPr>
            <a:endPar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kumimoji="0" lang="en-US" altLang="en-US" sz="2200" b="1" i="0" u="none" strike="noStrike" cap="none" normalizeH="0" baseline="0" dirty="0">
                <a:ln>
                  <a:noFill/>
                </a:ln>
                <a:effectLst/>
                <a:latin typeface="Times New Roman" panose="02020603050405020304" pitchFamily="18" charset="0"/>
                <a:cs typeface="Times New Roman" panose="02020603050405020304" pitchFamily="18" charset="0"/>
              </a:rPr>
              <a:t>Reduced greenhouse gas emissions:</a:t>
            </a:r>
            <a:endPar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Solar power plants </a:t>
            </a:r>
            <a:r>
              <a:rPr kumimoji="0" lang="en-US" altLang="en-US" sz="22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do not emit greenhouse gases </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during operation, unlike fossil fuel plants. This helps mitigate climate change and reduce the harmful effects of air pollution. </a:t>
            </a:r>
          </a:p>
          <a:p>
            <a:pPr lvl="0" eaLnBrk="0" fontAlgn="base" hangingPunct="0">
              <a:spcBef>
                <a:spcPct val="0"/>
              </a:spcBef>
              <a:spcAft>
                <a:spcPct val="0"/>
              </a:spcAft>
            </a:pPr>
            <a:endPar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kumimoji="0" lang="en-US" altLang="en-US" sz="2200" b="1" i="0" u="none" strike="noStrike" cap="none" normalizeH="0" baseline="0" dirty="0">
                <a:ln>
                  <a:noFill/>
                </a:ln>
                <a:effectLst/>
                <a:latin typeface="Times New Roman" panose="02020603050405020304" pitchFamily="18" charset="0"/>
                <a:cs typeface="Times New Roman" panose="02020603050405020304" pitchFamily="18" charset="0"/>
              </a:rPr>
              <a:t>Cleaner air quality:</a:t>
            </a:r>
            <a:endPar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By replacing fossil fuel-based electricity generation, </a:t>
            </a:r>
            <a:r>
              <a:rPr kumimoji="0" lang="en-US" altLang="en-US" sz="22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solar power reduces the release of air pollutants</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that contribute to respiratory problems and other health issues. </a:t>
            </a:r>
          </a:p>
          <a:p>
            <a:pPr lvl="0" eaLnBrk="0" fontAlgn="base" hangingPunct="0">
              <a:spcBef>
                <a:spcPct val="0"/>
              </a:spcBef>
              <a:spcAft>
                <a:spcPct val="0"/>
              </a:spcAft>
            </a:pPr>
            <a:endPar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kumimoji="0" lang="en-US" altLang="en-US" sz="2200" b="1" i="0" u="none" strike="noStrike" cap="none" normalizeH="0" baseline="0" dirty="0">
                <a:ln>
                  <a:noFill/>
                </a:ln>
                <a:effectLst/>
                <a:latin typeface="Times New Roman" panose="02020603050405020304" pitchFamily="18" charset="0"/>
                <a:cs typeface="Times New Roman" panose="02020603050405020304" pitchFamily="18" charset="0"/>
              </a:rPr>
              <a:t>Water conservation:</a:t>
            </a:r>
            <a:endPar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Solar photovoltaic (PV) systems </a:t>
            </a:r>
            <a:r>
              <a:rPr kumimoji="0" lang="en-US" altLang="en-US" sz="22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require minimal water for operation, </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unlike traditional power plants that use large amounts for cooling. This is particularly beneficial in arid regions. </a:t>
            </a:r>
          </a:p>
          <a:p>
            <a:pPr lvl="0" eaLnBrk="0" fontAlgn="base" hangingPunct="0">
              <a:spcBef>
                <a:spcPct val="0"/>
              </a:spcBef>
              <a:spcAft>
                <a:spcPct val="0"/>
              </a:spcAft>
            </a:pP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169C2C7E-E1CB-EB00-D49C-2811D685A838}"/>
              </a:ext>
            </a:extLst>
          </p:cNvPr>
          <p:cNvSpPr>
            <a:spLocks noChangeArrowheads="1"/>
          </p:cNvSpPr>
          <p:nvPr/>
        </p:nvSpPr>
        <p:spPr bwMode="auto">
          <a:xfrm>
            <a:off x="0" y="-412410"/>
            <a:ext cx="65" cy="8248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88872"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36B68211-AA80-7B06-C04E-B7353F89B0A3}"/>
              </a:ext>
            </a:extLst>
          </p:cNvPr>
          <p:cNvSpPr>
            <a:spLocks noChangeArrowheads="1"/>
          </p:cNvSpPr>
          <p:nvPr/>
        </p:nvSpPr>
        <p:spPr bwMode="auto">
          <a:xfrm>
            <a:off x="0" y="-412410"/>
            <a:ext cx="65" cy="8248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88872"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7281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606505-6FB2-4470-5C34-60CB23CB0969}"/>
              </a:ext>
            </a:extLst>
          </p:cNvPr>
          <p:cNvSpPr>
            <a:spLocks noChangeArrowheads="1"/>
          </p:cNvSpPr>
          <p:nvPr/>
        </p:nvSpPr>
        <p:spPr bwMode="auto">
          <a:xfrm>
            <a:off x="0" y="-273910"/>
            <a:ext cx="65" cy="5478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88872" rIns="0" bIns="17933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C5FF016B-7FCB-D168-2E05-975792DC1A81}"/>
              </a:ext>
            </a:extLst>
          </p:cNvPr>
          <p:cNvSpPr txBox="1"/>
          <p:nvPr/>
        </p:nvSpPr>
        <p:spPr>
          <a:xfrm>
            <a:off x="0" y="0"/>
            <a:ext cx="12192000" cy="6417141"/>
          </a:xfrm>
          <a:prstGeom prst="rect">
            <a:avLst/>
          </a:prstGeom>
          <a:noFill/>
        </p:spPr>
        <p:txBody>
          <a:bodyPr wrap="square" rtlCol="0">
            <a:spAutoFit/>
          </a:bodyPr>
          <a:lstStyle/>
          <a:p>
            <a:pPr marL="342900" lvl="0" indent="-342900" fontAlgn="base">
              <a:lnSpc>
                <a:spcPct val="150000"/>
              </a:lnSpc>
              <a:spcBef>
                <a:spcPct val="0"/>
              </a:spcBef>
              <a:spcAft>
                <a:spcPct val="0"/>
              </a:spcAft>
              <a:buFont typeface="Wingdings" panose="05000000000000000000" pitchFamily="2" charset="2"/>
              <a:buChar char="v"/>
            </a:pPr>
            <a:r>
              <a:rPr lang="en-US" altLang="en-US" sz="2400" b="1" dirty="0">
                <a:solidFill>
                  <a:srgbClr val="7030A0"/>
                </a:solidFill>
                <a:latin typeface="Times New Roman" panose="02020603050405020304" pitchFamily="18" charset="0"/>
                <a:cs typeface="Times New Roman" panose="02020603050405020304" pitchFamily="18" charset="0"/>
              </a:rPr>
              <a:t>Potential Negative Impacts:</a:t>
            </a:r>
          </a:p>
          <a:p>
            <a:pPr lvl="0" algn="just" eaLnBrk="0" fontAlgn="base" hangingPunct="0">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Land use:</a:t>
            </a:r>
            <a:endParaRPr lang="en-US" altLang="en-US" sz="2400" dirty="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altLang="en-US" sz="2400" dirty="0">
                <a:latin typeface="Times New Roman" panose="02020603050405020304" pitchFamily="18" charset="0"/>
                <a:cs typeface="Times New Roman" panose="02020603050405020304" pitchFamily="18" charset="0"/>
              </a:rPr>
              <a:t>	Large-scale solar farms can require </a:t>
            </a:r>
            <a:r>
              <a:rPr lang="en-US" altLang="en-US" sz="2400" b="1" dirty="0">
                <a:solidFill>
                  <a:srgbClr val="FF0000"/>
                </a:solidFill>
                <a:latin typeface="Times New Roman" panose="02020603050405020304" pitchFamily="18" charset="0"/>
                <a:cs typeface="Times New Roman" panose="02020603050405020304" pitchFamily="18" charset="0"/>
              </a:rPr>
              <a:t>significant land areas, </a:t>
            </a:r>
            <a:r>
              <a:rPr lang="en-US" altLang="en-US" sz="2400" dirty="0">
                <a:latin typeface="Times New Roman" panose="02020603050405020304" pitchFamily="18" charset="0"/>
                <a:cs typeface="Times New Roman" panose="02020603050405020304" pitchFamily="18" charset="0"/>
              </a:rPr>
              <a:t>potentially impacting habitats and ecosystems.</a:t>
            </a:r>
          </a:p>
          <a:p>
            <a:pPr lvl="0" algn="just" eaLnBrk="0" fontAlgn="base" hangingPunct="0">
              <a:spcBef>
                <a:spcPct val="0"/>
              </a:spcBef>
              <a:spcAft>
                <a:spcPct val="0"/>
              </a:spcAft>
            </a:pPr>
            <a:r>
              <a:rPr lang="en-US" altLang="en-US" sz="2400" dirty="0">
                <a:latin typeface="Times New Roman" panose="02020603050405020304" pitchFamily="18" charset="0"/>
                <a:cs typeface="Times New Roman" panose="02020603050405020304" pitchFamily="18" charset="0"/>
              </a:rPr>
              <a:t> </a:t>
            </a:r>
          </a:p>
          <a:p>
            <a:pPr lvl="0" algn="just" eaLnBrk="0" fontAlgn="base" hangingPunct="0">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Hazardous materials:</a:t>
            </a:r>
            <a:endParaRPr lang="en-US" altLang="en-US" sz="2400" dirty="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altLang="en-US" sz="2400" dirty="0">
                <a:latin typeface="Times New Roman" panose="02020603050405020304" pitchFamily="18" charset="0"/>
                <a:cs typeface="Times New Roman" panose="02020603050405020304" pitchFamily="18" charset="0"/>
              </a:rPr>
              <a:t>	The </a:t>
            </a:r>
            <a:r>
              <a:rPr lang="en-US" altLang="en-US" sz="2400" b="1" dirty="0">
                <a:solidFill>
                  <a:srgbClr val="FF0000"/>
                </a:solidFill>
                <a:latin typeface="Times New Roman" panose="02020603050405020304" pitchFamily="18" charset="0"/>
                <a:cs typeface="Times New Roman" panose="02020603050405020304" pitchFamily="18" charset="0"/>
              </a:rPr>
              <a:t>manufacturing of solar panels involves the use of hazardous materials,</a:t>
            </a:r>
            <a:r>
              <a:rPr lang="en-US" altLang="en-US" sz="2400" dirty="0">
                <a:latin typeface="Times New Roman" panose="02020603050405020304" pitchFamily="18" charset="0"/>
                <a:cs typeface="Times New Roman" panose="02020603050405020304" pitchFamily="18" charset="0"/>
              </a:rPr>
              <a:t> and improper disposal can lead to environmental contamination. </a:t>
            </a:r>
          </a:p>
          <a:p>
            <a:pPr lvl="0" algn="just" eaLnBrk="0" fontAlgn="base" hangingPunct="0">
              <a:spcBef>
                <a:spcPct val="0"/>
              </a:spcBef>
              <a:spcAft>
                <a:spcPct val="0"/>
              </a:spcAft>
            </a:pPr>
            <a:endParaRPr lang="en-US" altLang="en-US" sz="2400" dirty="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Habitat loss and degradation:</a:t>
            </a:r>
            <a:endParaRPr lang="en-US" altLang="en-US" sz="2400" dirty="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altLang="en-US" sz="2400" dirty="0">
                <a:latin typeface="Times New Roman" panose="02020603050405020304" pitchFamily="18" charset="0"/>
                <a:cs typeface="Times New Roman" panose="02020603050405020304" pitchFamily="18" charset="0"/>
              </a:rPr>
              <a:t>	Construction of solar facilities can lead to habitat loss and fragmentation, </a:t>
            </a:r>
            <a:r>
              <a:rPr lang="en-US" altLang="en-US" sz="2400" b="1" dirty="0">
                <a:solidFill>
                  <a:srgbClr val="FF0000"/>
                </a:solidFill>
                <a:latin typeface="Times New Roman" panose="02020603050405020304" pitchFamily="18" charset="0"/>
                <a:cs typeface="Times New Roman" panose="02020603050405020304" pitchFamily="18" charset="0"/>
              </a:rPr>
              <a:t>affecting biodiversity. </a:t>
            </a:r>
          </a:p>
          <a:p>
            <a:pPr lvl="0" algn="just" eaLnBrk="0" fontAlgn="base" hangingPunct="0">
              <a:spcBef>
                <a:spcPct val="0"/>
              </a:spcBef>
              <a:spcAft>
                <a:spcPct val="0"/>
              </a:spcAft>
            </a:pPr>
            <a:endParaRPr lang="en-US" altLang="en-US" sz="2400" b="1" dirty="0">
              <a:solidFill>
                <a:srgbClr val="FF0000"/>
              </a:solidFill>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Visual impacts:</a:t>
            </a:r>
            <a:endParaRPr lang="en-US" altLang="en-US" sz="2400" dirty="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altLang="en-US" sz="2400" dirty="0">
                <a:latin typeface="Times New Roman" panose="02020603050405020304" pitchFamily="18" charset="0"/>
                <a:cs typeface="Times New Roman" panose="02020603050405020304" pitchFamily="18" charset="0"/>
              </a:rPr>
              <a:t>	Solar farms can have visual impacts on the landscape, and some people may find them </a:t>
            </a:r>
            <a:r>
              <a:rPr lang="en-US" altLang="en-US" sz="2400" b="1" dirty="0">
                <a:solidFill>
                  <a:srgbClr val="FF0000"/>
                </a:solidFill>
                <a:latin typeface="Times New Roman" panose="02020603050405020304" pitchFamily="18" charset="0"/>
                <a:cs typeface="Times New Roman" panose="02020603050405020304" pitchFamily="18" charset="0"/>
              </a:rPr>
              <a:t>aesthetically displeasing. </a:t>
            </a:r>
          </a:p>
          <a:p>
            <a:endParaRPr lang="en-IN" dirty="0"/>
          </a:p>
        </p:txBody>
      </p:sp>
    </p:spTree>
    <p:extLst>
      <p:ext uri="{BB962C8B-B14F-4D97-AF65-F5344CB8AC3E}">
        <p14:creationId xmlns:p14="http://schemas.microsoft.com/office/powerpoint/2010/main" val="1059680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78B540-AA93-AFBE-7C5E-9B97AC07009D}"/>
              </a:ext>
            </a:extLst>
          </p:cNvPr>
          <p:cNvSpPr txBox="1"/>
          <p:nvPr/>
        </p:nvSpPr>
        <p:spPr>
          <a:xfrm>
            <a:off x="0" y="-241816"/>
            <a:ext cx="12189618" cy="2800767"/>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800" b="1" dirty="0">
                <a:solidFill>
                  <a:srgbClr val="0070C0"/>
                </a:solidFill>
                <a:latin typeface="Times New Roman" panose="02020603050405020304" pitchFamily="18" charset="0"/>
                <a:cs typeface="Times New Roman" panose="02020603050405020304" pitchFamily="18" charset="0"/>
              </a:rPr>
              <a:t>Structure of the sun:</a:t>
            </a:r>
          </a:p>
          <a:p>
            <a:pPr marL="342900" indent="-342900">
              <a:buFont typeface="Arial" panose="020B0604020202020204" pitchFamily="34" charset="0"/>
              <a:buChar char="•"/>
            </a:pPr>
            <a:r>
              <a:rPr lang="en-IN" sz="2300" dirty="0">
                <a:latin typeface="Times New Roman" panose="02020603050405020304" pitchFamily="18" charset="0"/>
                <a:cs typeface="Times New Roman" panose="02020603050405020304" pitchFamily="18" charset="0"/>
              </a:rPr>
              <a:t>The sun, like other stars, is a huge spherical object made of hydrogen and helium</a:t>
            </a:r>
            <a:r>
              <a:rPr lang="en-IN" sz="2300" b="1" dirty="0">
                <a:solidFill>
                  <a:srgbClr val="FF0000"/>
                </a:solidFill>
                <a:latin typeface="Times New Roman" panose="02020603050405020304" pitchFamily="18" charset="0"/>
                <a:cs typeface="Times New Roman" panose="02020603050405020304" pitchFamily="18" charset="0"/>
              </a:rPr>
              <a:t>. Its “diameter reaches 1,400,000 km, or 109 times the earth’s diameter”. </a:t>
            </a:r>
          </a:p>
          <a:p>
            <a:pPr marL="342900" indent="-342900">
              <a:buFont typeface="Arial" panose="020B0604020202020204" pitchFamily="34" charset="0"/>
              <a:buChar char="•"/>
            </a:pPr>
            <a:r>
              <a:rPr lang="en-IN" sz="2300" dirty="0">
                <a:latin typeface="Times New Roman" panose="02020603050405020304" pitchFamily="18" charset="0"/>
                <a:cs typeface="Times New Roman" panose="02020603050405020304" pitchFamily="18" charset="0"/>
              </a:rPr>
              <a:t>The sun is not only made of the glowing gas that we see with a telescope. It has, exactly like the earth, </a:t>
            </a:r>
            <a:r>
              <a:rPr lang="en-IN" sz="2300" b="1" dirty="0">
                <a:solidFill>
                  <a:srgbClr val="FF0000"/>
                </a:solidFill>
                <a:latin typeface="Times New Roman" panose="02020603050405020304" pitchFamily="18" charset="0"/>
                <a:cs typeface="Times New Roman" panose="02020603050405020304" pitchFamily="18" charset="0"/>
              </a:rPr>
              <a:t>different zones and layers </a:t>
            </a:r>
            <a:r>
              <a:rPr lang="en-IN" sz="2300" dirty="0">
                <a:latin typeface="Times New Roman" panose="02020603050405020304" pitchFamily="18" charset="0"/>
                <a:cs typeface="Times New Roman" panose="02020603050405020304" pitchFamily="18" charset="0"/>
              </a:rPr>
              <a:t>at different temperatures. Every layer has its own features.</a:t>
            </a:r>
          </a:p>
          <a:p>
            <a:pPr marL="342900" indent="-342900">
              <a:buFont typeface="Wingdings" panose="05000000000000000000" pitchFamily="2" charset="2"/>
              <a:buChar char="v"/>
            </a:pPr>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US"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9E7CDDB-85C7-9347-7889-02827BBE639F}"/>
              </a:ext>
            </a:extLst>
          </p:cNvPr>
          <p:cNvPicPr>
            <a:picLocks noChangeAspect="1"/>
          </p:cNvPicPr>
          <p:nvPr/>
        </p:nvPicPr>
        <p:blipFill>
          <a:blip r:embed="rId2"/>
          <a:srcRect l="3047" t="2601" r="2031"/>
          <a:stretch>
            <a:fillRect/>
          </a:stretch>
        </p:blipFill>
        <p:spPr>
          <a:xfrm>
            <a:off x="0" y="1857375"/>
            <a:ext cx="12189618" cy="5000626"/>
          </a:xfrm>
          <a:prstGeom prst="rect">
            <a:avLst/>
          </a:prstGeom>
        </p:spPr>
      </p:pic>
    </p:spTree>
    <p:extLst>
      <p:ext uri="{BB962C8B-B14F-4D97-AF65-F5344CB8AC3E}">
        <p14:creationId xmlns:p14="http://schemas.microsoft.com/office/powerpoint/2010/main" val="3506545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E07A82-FC2F-EC00-FB7F-73521025C4BA}"/>
              </a:ext>
            </a:extLst>
          </p:cNvPr>
          <p:cNvSpPr txBox="1"/>
          <p:nvPr/>
        </p:nvSpPr>
        <p:spPr>
          <a:xfrm>
            <a:off x="0" y="116871"/>
            <a:ext cx="12192000" cy="4470968"/>
          </a:xfrm>
          <a:prstGeom prst="rect">
            <a:avLst/>
          </a:prstGeom>
          <a:noFill/>
        </p:spPr>
        <p:txBody>
          <a:bodyPr wrap="square">
            <a:spAutoFit/>
          </a:bodyPr>
          <a:lstStyle/>
          <a:p>
            <a:pPr marL="228600" indent="457200">
              <a:lnSpc>
                <a:spcPct val="115000"/>
              </a:lnSpc>
              <a:spcAft>
                <a:spcPts val="800"/>
              </a:spcAft>
            </a:pPr>
            <a:r>
              <a:rPr lang="en-I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Above is a figure of the structure of the sun with all the </a:t>
            </a: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different zones and layers named.</a:t>
            </a:r>
          </a:p>
          <a:p>
            <a:pPr marL="571500" indent="-342900">
              <a:lnSpc>
                <a:spcPct val="115000"/>
              </a:lnSpc>
              <a:spcAft>
                <a:spcPts val="800"/>
              </a:spcAft>
              <a:buFont typeface="Wingdings" panose="05000000000000000000" pitchFamily="2" charset="2"/>
              <a:buChar char="v"/>
            </a:pPr>
            <a:r>
              <a:rPr lang="en-IN" sz="2400" b="1" dirty="0">
                <a:solidFill>
                  <a:srgbClr val="7030A0"/>
                </a:solidFill>
                <a:latin typeface="Times New Roman" panose="02020603050405020304" pitchFamily="18" charset="0"/>
                <a:cs typeface="Times New Roman" panose="02020603050405020304" pitchFamily="18" charset="0"/>
              </a:rPr>
              <a:t>The core:</a:t>
            </a:r>
            <a:endParaRPr lang="en-IN" sz="2400" dirty="0">
              <a:solidFill>
                <a:srgbClr val="7030A0"/>
              </a:solidFill>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 core of the Sun is the </a:t>
            </a:r>
            <a:r>
              <a:rPr lang="en-IN" sz="2400" b="1" dirty="0">
                <a:solidFill>
                  <a:srgbClr val="FF0000"/>
                </a:solidFill>
                <a:latin typeface="Times New Roman" panose="02020603050405020304" pitchFamily="18" charset="0"/>
                <a:cs typeface="Times New Roman" panose="02020603050405020304" pitchFamily="18" charset="0"/>
              </a:rPr>
              <a:t>source</a:t>
            </a:r>
            <a:r>
              <a:rPr lang="en-IN" sz="2400" dirty="0">
                <a:latin typeface="Times New Roman" panose="02020603050405020304" pitchFamily="18" charset="0"/>
                <a:cs typeface="Times New Roman" panose="02020603050405020304" pitchFamily="18" charset="0"/>
              </a:rPr>
              <a:t> of all its </a:t>
            </a:r>
            <a:r>
              <a:rPr lang="en-IN" sz="2400" b="1" dirty="0">
                <a:solidFill>
                  <a:srgbClr val="FF0000"/>
                </a:solidFill>
                <a:latin typeface="Times New Roman" panose="02020603050405020304" pitchFamily="18" charset="0"/>
                <a:cs typeface="Times New Roman" panose="02020603050405020304" pitchFamily="18" charset="0"/>
              </a:rPr>
              <a:t>energy. </a:t>
            </a:r>
          </a:p>
          <a:p>
            <a:pPr marL="1257300" lvl="2"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 amount of energy produced is nearly continuous, so we do not see a considerable variation in its brightness nor the heat that is given off. </a:t>
            </a:r>
          </a:p>
          <a:p>
            <a:pPr marL="1257300" lvl="2"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 core has a </a:t>
            </a:r>
            <a:r>
              <a:rPr lang="en-IN" sz="2400" dirty="0">
                <a:solidFill>
                  <a:srgbClr val="FF0000"/>
                </a:solidFill>
                <a:latin typeface="Times New Roman" panose="02020603050405020304" pitchFamily="18" charset="0"/>
                <a:cs typeface="Times New Roman" panose="02020603050405020304" pitchFamily="18" charset="0"/>
              </a:rPr>
              <a:t>“</a:t>
            </a:r>
            <a:r>
              <a:rPr lang="en-IN" sz="2400" b="1" dirty="0">
                <a:solidFill>
                  <a:srgbClr val="FF0000"/>
                </a:solidFill>
                <a:latin typeface="Times New Roman" panose="02020603050405020304" pitchFamily="18" charset="0"/>
                <a:cs typeface="Times New Roman" panose="02020603050405020304" pitchFamily="18" charset="0"/>
              </a:rPr>
              <a:t>very high temperature” </a:t>
            </a:r>
            <a:r>
              <a:rPr lang="en-IN" sz="2400" dirty="0">
                <a:latin typeface="Times New Roman" panose="02020603050405020304" pitchFamily="18" charset="0"/>
                <a:cs typeface="Times New Roman" panose="02020603050405020304" pitchFamily="18" charset="0"/>
              </a:rPr>
              <a:t>and the material it is composed of is very dense due to the “extremely high pressure.”</a:t>
            </a:r>
          </a:p>
          <a:p>
            <a:pPr marL="1257300" lvl="2"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It is the combination of these two properties that creates an environment where</a:t>
            </a:r>
            <a:r>
              <a:rPr lang="en-IN" sz="2400" b="1" dirty="0">
                <a:solidFill>
                  <a:srgbClr val="FF0000"/>
                </a:solidFill>
                <a:latin typeface="Times New Roman" panose="02020603050405020304" pitchFamily="18" charset="0"/>
                <a:cs typeface="Times New Roman" panose="02020603050405020304" pitchFamily="18" charset="0"/>
              </a:rPr>
              <a:t> nuclear reactions </a:t>
            </a:r>
            <a:r>
              <a:rPr lang="en-IN" sz="2400" dirty="0">
                <a:latin typeface="Times New Roman" panose="02020603050405020304" pitchFamily="18" charset="0"/>
                <a:cs typeface="Times New Roman" panose="02020603050405020304" pitchFamily="18" charset="0"/>
              </a:rPr>
              <a:t>can take place. </a:t>
            </a:r>
          </a:p>
          <a:p>
            <a:pPr marL="1257300" lvl="2"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These nuclear reactions always produce </a:t>
            </a:r>
            <a:r>
              <a:rPr lang="en-IN" sz="2400" b="1" dirty="0">
                <a:solidFill>
                  <a:srgbClr val="FF0000"/>
                </a:solidFill>
                <a:latin typeface="Times New Roman" panose="02020603050405020304" pitchFamily="18" charset="0"/>
                <a:cs typeface="Times New Roman" panose="02020603050405020304" pitchFamily="18" charset="0"/>
              </a:rPr>
              <a:t>heavier elements </a:t>
            </a:r>
            <a:r>
              <a:rPr lang="en-IN" sz="2400" dirty="0">
                <a:latin typeface="Times New Roman" panose="02020603050405020304" pitchFamily="18" charset="0"/>
                <a:cs typeface="Times New Roman" panose="02020603050405020304" pitchFamily="18" charset="0"/>
              </a:rPr>
              <a:t>on the periodic table.</a:t>
            </a:r>
          </a:p>
          <a:p>
            <a:pPr marL="1257300" lvl="2" indent="-342900">
              <a:buFont typeface="Arial" panose="020B0604020202020204" pitchFamily="34" charset="0"/>
              <a:buChar char="•"/>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7648939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46E88D-946A-0C0C-249B-07CEA7FA6680}"/>
              </a:ext>
            </a:extLst>
          </p:cNvPr>
          <p:cNvSpPr txBox="1"/>
          <p:nvPr/>
        </p:nvSpPr>
        <p:spPr>
          <a:xfrm>
            <a:off x="0" y="0"/>
            <a:ext cx="12192000" cy="7139390"/>
          </a:xfrm>
          <a:prstGeom prst="rect">
            <a:avLst/>
          </a:prstGeom>
          <a:noFill/>
        </p:spPr>
        <p:txBody>
          <a:bodyPr wrap="square">
            <a:spAutoFit/>
          </a:bodyPr>
          <a:lstStyle/>
          <a:p>
            <a:pPr marL="571500" lvl="0" indent="-342900">
              <a:lnSpc>
                <a:spcPct val="115000"/>
              </a:lnSpc>
              <a:spcAft>
                <a:spcPts val="800"/>
              </a:spcAft>
              <a:buFont typeface="Wingdings" panose="05000000000000000000" pitchFamily="2" charset="2"/>
              <a:buChar char="v"/>
            </a:pPr>
            <a:r>
              <a:rPr lang="en-IN" sz="2200" b="1" dirty="0">
                <a:solidFill>
                  <a:srgbClr val="7030A0"/>
                </a:solidFill>
                <a:latin typeface="Times New Roman" panose="02020603050405020304" pitchFamily="18" charset="0"/>
                <a:cs typeface="Times New Roman" panose="02020603050405020304" pitchFamily="18" charset="0"/>
              </a:rPr>
              <a:t>The radiative zone: </a:t>
            </a:r>
          </a:p>
          <a:p>
            <a:pPr marL="800100" lvl="1"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The </a:t>
            </a:r>
            <a:r>
              <a:rPr lang="en-IN" sz="2200" b="1" dirty="0">
                <a:solidFill>
                  <a:srgbClr val="FF0000"/>
                </a:solidFill>
                <a:latin typeface="Times New Roman" panose="02020603050405020304" pitchFamily="18" charset="0"/>
                <a:cs typeface="Times New Roman" panose="02020603050405020304" pitchFamily="18" charset="0"/>
              </a:rPr>
              <a:t>transport of energy </a:t>
            </a:r>
            <a:r>
              <a:rPr lang="en-IN" sz="2200" dirty="0">
                <a:latin typeface="Times New Roman" panose="02020603050405020304" pitchFamily="18" charset="0"/>
                <a:cs typeface="Times New Roman" panose="02020603050405020304" pitchFamily="18" charset="0"/>
              </a:rPr>
              <a:t>from the </a:t>
            </a:r>
            <a:r>
              <a:rPr lang="en-IN" sz="2200" b="1" dirty="0">
                <a:solidFill>
                  <a:srgbClr val="FF0000"/>
                </a:solidFill>
                <a:latin typeface="Times New Roman" panose="02020603050405020304" pitchFamily="18" charset="0"/>
                <a:cs typeface="Times New Roman" panose="02020603050405020304" pitchFamily="18" charset="0"/>
              </a:rPr>
              <a:t>Sun’s core </a:t>
            </a:r>
            <a:r>
              <a:rPr lang="en-IN" sz="2200" dirty="0">
                <a:latin typeface="Times New Roman" panose="02020603050405020304" pitchFamily="18" charset="0"/>
                <a:cs typeface="Times New Roman" panose="02020603050405020304" pitchFamily="18" charset="0"/>
              </a:rPr>
              <a:t>(where it is produced) to the </a:t>
            </a:r>
            <a:r>
              <a:rPr lang="en-IN" sz="2200" b="1" dirty="0">
                <a:solidFill>
                  <a:srgbClr val="FF0000"/>
                </a:solidFill>
                <a:latin typeface="Times New Roman" panose="02020603050405020304" pitchFamily="18" charset="0"/>
                <a:cs typeface="Times New Roman" panose="02020603050405020304" pitchFamily="18" charset="0"/>
              </a:rPr>
              <a:t>regions</a:t>
            </a:r>
            <a:r>
              <a:rPr lang="en-IN" sz="2200" dirty="0">
                <a:latin typeface="Times New Roman" panose="02020603050405020304" pitchFamily="18" charset="0"/>
                <a:cs typeface="Times New Roman" panose="02020603050405020304" pitchFamily="18" charset="0"/>
              </a:rPr>
              <a:t> that surround it can be done by </a:t>
            </a:r>
            <a:r>
              <a:rPr lang="en-IN" sz="2200" b="1" dirty="0">
                <a:solidFill>
                  <a:srgbClr val="FF0000"/>
                </a:solidFill>
                <a:latin typeface="Times New Roman" panose="02020603050405020304" pitchFamily="18" charset="0"/>
                <a:cs typeface="Times New Roman" panose="02020603050405020304" pitchFamily="18" charset="0"/>
              </a:rPr>
              <a:t>transferring it by radiation. </a:t>
            </a:r>
          </a:p>
          <a:p>
            <a:pPr marL="800100" lvl="1"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This is how it travels from the centre of the Sun to the outer regions, hence the name “radiative zone”. </a:t>
            </a:r>
          </a:p>
          <a:p>
            <a:pPr marL="800100" lvl="1"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Through this area of the solar interior, the energy (in the form of radiation) is transmitted by its </a:t>
            </a:r>
            <a:r>
              <a:rPr lang="en-IN" sz="2200" b="1" dirty="0">
                <a:solidFill>
                  <a:srgbClr val="FF0000"/>
                </a:solidFill>
                <a:latin typeface="Times New Roman" panose="02020603050405020304" pitchFamily="18" charset="0"/>
                <a:cs typeface="Times New Roman" panose="02020603050405020304" pitchFamily="18" charset="0"/>
              </a:rPr>
              <a:t>interaction with the particles </a:t>
            </a:r>
            <a:r>
              <a:rPr lang="en-IN" sz="2200" dirty="0">
                <a:latin typeface="Times New Roman" panose="02020603050405020304" pitchFamily="18" charset="0"/>
                <a:cs typeface="Times New Roman" panose="02020603050405020304" pitchFamily="18" charset="0"/>
              </a:rPr>
              <a:t>in the surrounding. </a:t>
            </a:r>
          </a:p>
          <a:p>
            <a:pPr marL="800100" lvl="1"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These particles are </a:t>
            </a:r>
            <a:r>
              <a:rPr lang="en-IN" sz="2200" b="1" dirty="0">
                <a:solidFill>
                  <a:srgbClr val="FF0000"/>
                </a:solidFill>
                <a:latin typeface="Times New Roman" panose="02020603050405020304" pitchFamily="18" charset="0"/>
                <a:cs typeface="Times New Roman" panose="02020603050405020304" pitchFamily="18" charset="0"/>
              </a:rPr>
              <a:t>capable to absorb energy, </a:t>
            </a:r>
            <a:r>
              <a:rPr lang="en-IN" sz="2200" dirty="0">
                <a:latin typeface="Times New Roman" panose="02020603050405020304" pitchFamily="18" charset="0"/>
                <a:cs typeface="Times New Roman" panose="02020603050405020304" pitchFamily="18" charset="0"/>
              </a:rPr>
              <a:t>stock it for a short time, and then later release that energy as new radiation. </a:t>
            </a:r>
          </a:p>
          <a:p>
            <a:pPr marL="800100" lvl="1"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In this way the generated energy in the core is </a:t>
            </a:r>
            <a:r>
              <a:rPr lang="en-IN" sz="2200" b="1" dirty="0">
                <a:solidFill>
                  <a:srgbClr val="FF0000"/>
                </a:solidFill>
                <a:latin typeface="Times New Roman" panose="02020603050405020304" pitchFamily="18" charset="0"/>
                <a:cs typeface="Times New Roman" panose="02020603050405020304" pitchFamily="18" charset="0"/>
              </a:rPr>
              <a:t>passed from one atom to another, </a:t>
            </a:r>
            <a:r>
              <a:rPr lang="en-IN" sz="2200" dirty="0">
                <a:latin typeface="Times New Roman" panose="02020603050405020304" pitchFamily="18" charset="0"/>
                <a:cs typeface="Times New Roman" panose="02020603050405020304" pitchFamily="18" charset="0"/>
              </a:rPr>
              <a:t>wandering on an upwards path, through the radiation zone. </a:t>
            </a:r>
          </a:p>
          <a:p>
            <a:pPr marL="571500" indent="-342900">
              <a:lnSpc>
                <a:spcPct val="115000"/>
              </a:lnSpc>
              <a:spcAft>
                <a:spcPts val="800"/>
              </a:spcAft>
              <a:buClr>
                <a:srgbClr val="7030A0"/>
              </a:buClr>
              <a:buFont typeface="Wingdings" panose="05000000000000000000" pitchFamily="2" charset="2"/>
              <a:buChar char="v"/>
            </a:pPr>
            <a:r>
              <a:rPr lang="en-IN" sz="2200" b="1" dirty="0">
                <a:solidFill>
                  <a:srgbClr val="7030A0"/>
                </a:solidFill>
                <a:latin typeface="Times New Roman" panose="02020603050405020304" pitchFamily="18" charset="0"/>
                <a:cs typeface="Times New Roman" panose="02020603050405020304" pitchFamily="18" charset="0"/>
              </a:rPr>
              <a:t>The convection zone: </a:t>
            </a:r>
          </a:p>
          <a:p>
            <a:pPr marL="800100" lvl="1" indent="-342900" algn="just">
              <a:buClr>
                <a:srgbClr val="231F20"/>
              </a:buClr>
              <a:buFont typeface="Symbol" panose="05050102010706020507" pitchFamily="18" charset="2"/>
              <a:buChar char=""/>
            </a:pPr>
            <a:r>
              <a:rPr lang="en-IN" sz="2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energy that is initially created in the core needs a new </a:t>
            </a:r>
            <a:r>
              <a:rPr lang="en-IN" sz="2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transport mechanism </a:t>
            </a:r>
            <a:r>
              <a:rPr lang="en-IN" sz="2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to carry on its passage to the Sun’s surface once it is out of the </a:t>
            </a:r>
            <a:r>
              <a:rPr lang="en-IN" sz="2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radiation zone. </a:t>
            </a:r>
          </a:p>
          <a:p>
            <a:pPr marL="800100" lvl="1" indent="-342900" algn="just">
              <a:buClr>
                <a:srgbClr val="231F20"/>
              </a:buClr>
              <a:buFont typeface="Symbol" panose="05050102010706020507" pitchFamily="18" charset="2"/>
              <a:buChar char=""/>
            </a:pPr>
            <a:r>
              <a:rPr lang="en-IN" sz="2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This is necessary since the temperature is relatively </a:t>
            </a:r>
            <a:r>
              <a:rPr lang="en-IN" sz="2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cool outside of the radiation zone </a:t>
            </a:r>
            <a:r>
              <a:rPr lang="en-IN" sz="2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 million degrees Kelvin compared to 5 million in the radiation zone”). </a:t>
            </a:r>
            <a:endParaRPr lang="en-IN" sz="2200" dirty="0">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gn="just">
              <a:buClr>
                <a:srgbClr val="231F20"/>
              </a:buClr>
              <a:buFont typeface="Symbol" panose="05050102010706020507" pitchFamily="18" charset="2"/>
              <a:buChar char=""/>
            </a:pPr>
            <a:r>
              <a:rPr lang="en-IN" sz="2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Atoms will absorb energy much more easily at this temperature, but they do not release it so readily since their surrounding is cool and dense. </a:t>
            </a:r>
          </a:p>
          <a:p>
            <a:pPr marL="800100" lvl="1" indent="-342900" algn="just">
              <a:buClr>
                <a:srgbClr val="231F20"/>
              </a:buClr>
              <a:buFont typeface="Symbol" panose="05050102010706020507" pitchFamily="18" charset="2"/>
              <a:buChar char=""/>
            </a:pPr>
            <a:r>
              <a:rPr lang="en-IN" sz="2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Therefore, the energy transfer by </a:t>
            </a:r>
            <a:r>
              <a:rPr lang="en-IN" sz="2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radiation slows down </a:t>
            </a:r>
            <a:r>
              <a:rPr lang="en-IN" sz="2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considerably.</a:t>
            </a:r>
          </a:p>
          <a:p>
            <a:pPr marL="800100" lvl="1"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7182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07A756-DA7F-0D77-6B83-E1D64638F6E3}"/>
              </a:ext>
            </a:extLst>
          </p:cNvPr>
          <p:cNvSpPr txBox="1"/>
          <p:nvPr/>
        </p:nvSpPr>
        <p:spPr>
          <a:xfrm>
            <a:off x="117872" y="153007"/>
            <a:ext cx="12074127" cy="988219"/>
          </a:xfrm>
          <a:prstGeom prst="rect">
            <a:avLst/>
          </a:prstGeom>
          <a:noFill/>
        </p:spPr>
        <p:txBody>
          <a:bodyPr wrap="square">
            <a:spAutoFit/>
          </a:bodyPr>
          <a:lstStyle/>
          <a:p>
            <a:pPr marL="571500" indent="-342900">
              <a:lnSpc>
                <a:spcPct val="115000"/>
              </a:lnSpc>
              <a:spcAft>
                <a:spcPts val="800"/>
              </a:spcAft>
              <a:buClr>
                <a:srgbClr val="7030A0"/>
              </a:buClr>
              <a:buFont typeface="Wingdings" panose="05000000000000000000" pitchFamily="2" charset="2"/>
              <a:buChar char="v"/>
            </a:pPr>
            <a:r>
              <a:rPr lang="en-IN" sz="2400" b="1" dirty="0">
                <a:solidFill>
                  <a:srgbClr val="7030A0"/>
                </a:solidFill>
                <a:latin typeface="Times New Roman" panose="02020603050405020304" pitchFamily="18" charset="0"/>
                <a:cs typeface="Times New Roman" panose="02020603050405020304" pitchFamily="18" charset="0"/>
              </a:rPr>
              <a:t>Layers of the Sun:</a:t>
            </a:r>
          </a:p>
          <a:p>
            <a:pPr lvl="0" algn="just">
              <a:lnSpc>
                <a:spcPct val="107000"/>
              </a:lnSpc>
              <a:spcAft>
                <a:spcPts val="800"/>
              </a:spcAft>
              <a:buClr>
                <a:srgbClr val="231F20"/>
              </a:buClr>
            </a:pP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929996E-F301-3D74-E450-169340751CDC}"/>
              </a:ext>
            </a:extLst>
          </p:cNvPr>
          <p:cNvPicPr>
            <a:picLocks noChangeAspect="1"/>
          </p:cNvPicPr>
          <p:nvPr/>
        </p:nvPicPr>
        <p:blipFill rotWithShape="1">
          <a:blip r:embed="rId3"/>
          <a:srcRect l="3700" t="6515" r="5244" b="9634"/>
          <a:stretch/>
        </p:blipFill>
        <p:spPr bwMode="auto">
          <a:xfrm>
            <a:off x="117872" y="647116"/>
            <a:ext cx="12192001" cy="3481972"/>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8568CC71-F003-42F8-B831-68EC8782F8AF}"/>
              </a:ext>
            </a:extLst>
          </p:cNvPr>
          <p:cNvSpPr txBox="1"/>
          <p:nvPr/>
        </p:nvSpPr>
        <p:spPr>
          <a:xfrm>
            <a:off x="0" y="4290428"/>
            <a:ext cx="12074126" cy="2231380"/>
          </a:xfrm>
          <a:prstGeom prst="rect">
            <a:avLst/>
          </a:prstGeom>
          <a:noFill/>
        </p:spPr>
        <p:txBody>
          <a:bodyPr wrap="square">
            <a:spAutoFit/>
          </a:bodyPr>
          <a:lstStyle/>
          <a:p>
            <a:pPr marL="342900" lvl="0" indent="-342900" algn="just">
              <a:spcBef>
                <a:spcPts val="905"/>
              </a:spcBef>
              <a:spcAft>
                <a:spcPts val="0"/>
              </a:spcAft>
              <a:buFont typeface="Wingdings" panose="05000000000000000000" pitchFamily="2" charset="2"/>
              <a:buChar char="Ø"/>
            </a:pPr>
            <a:r>
              <a:rPr lang="en-US" sz="2800" b="1" dirty="0">
                <a:solidFill>
                  <a:srgbClr val="0070C0"/>
                </a:solidFill>
                <a:latin typeface="Times New Roman" panose="02020603050405020304" pitchFamily="18" charset="0"/>
                <a:cs typeface="Times New Roman" panose="02020603050405020304" pitchFamily="18" charset="0"/>
              </a:rPr>
              <a:t>Solar constant:</a:t>
            </a:r>
          </a:p>
          <a:p>
            <a:pPr algn="just">
              <a:spcBef>
                <a:spcPts val="905"/>
              </a:spcBef>
              <a:spcAft>
                <a:spcPts val="0"/>
              </a:spcAft>
            </a:pPr>
            <a:r>
              <a:rPr lang="en-US" sz="2400" b="0" dirty="0">
                <a:solidFill>
                  <a:srgbClr val="00201A"/>
                </a:solidFill>
                <a:highlight>
                  <a:srgbClr val="FFFFFF"/>
                </a:highlight>
                <a:latin typeface="Times New Roman" panose="02020603050405020304" pitchFamily="18" charset="0"/>
                <a:cs typeface="Times New Roman" panose="02020603050405020304" pitchFamily="18" charset="0"/>
              </a:rPr>
              <a:t>Solar constant is defined as the </a:t>
            </a:r>
            <a:r>
              <a:rPr lang="en-US" sz="2400" b="1" dirty="0">
                <a:solidFill>
                  <a:srgbClr val="FF0000"/>
                </a:solidFill>
                <a:highlight>
                  <a:srgbClr val="FFFFFF"/>
                </a:highlight>
                <a:latin typeface="Times New Roman" panose="02020603050405020304" pitchFamily="18" charset="0"/>
                <a:cs typeface="Times New Roman" panose="02020603050405020304" pitchFamily="18" charset="0"/>
              </a:rPr>
              <a:t>energy received from the sun per unit time on a unit surface area </a:t>
            </a:r>
            <a:r>
              <a:rPr lang="en-US" sz="2400" b="0" dirty="0">
                <a:solidFill>
                  <a:srgbClr val="00201A"/>
                </a:solidFill>
                <a:highlight>
                  <a:srgbClr val="FFFFFF"/>
                </a:highlight>
                <a:latin typeface="Times New Roman" panose="02020603050405020304" pitchFamily="18" charset="0"/>
                <a:cs typeface="Times New Roman" panose="02020603050405020304" pitchFamily="18" charset="0"/>
              </a:rPr>
              <a:t>perpendicular to the direction of propagation of solar radiation at the top of earth’s atmosphere when earth is at its mean distance from the sun.</a:t>
            </a:r>
            <a:endParaRPr lang="en-IN" sz="2400" b="0" dirty="0">
              <a:solidFill>
                <a:srgbClr val="00201A"/>
              </a:solidFill>
              <a:highlight>
                <a:srgbClr val="FFFFFF"/>
              </a:highlight>
              <a:latin typeface="Times New Roman" panose="02020603050405020304" pitchFamily="18" charset="0"/>
              <a:cs typeface="Times New Roman" panose="02020603050405020304" pitchFamily="18" charset="0"/>
            </a:endParaRPr>
          </a:p>
          <a:p>
            <a:pPr marL="342900" lvl="0" indent="-342900" algn="just">
              <a:spcBef>
                <a:spcPts val="905"/>
              </a:spcBef>
              <a:spcAft>
                <a:spcPts val="0"/>
              </a:spcAft>
              <a:buFont typeface="Symbol" panose="05050102010706020507" pitchFamily="18" charset="2"/>
              <a:buChar char=""/>
            </a:pPr>
            <a:r>
              <a:rPr lang="en-IN" sz="2400" b="0" dirty="0">
                <a:solidFill>
                  <a:srgbClr val="00201A"/>
                </a:solidFill>
                <a:highlight>
                  <a:srgbClr val="FFFFFF"/>
                </a:highlight>
                <a:latin typeface="Times New Roman" panose="02020603050405020304" pitchFamily="18" charset="0"/>
                <a:cs typeface="Times New Roman" panose="02020603050405020304" pitchFamily="18" charset="0"/>
              </a:rPr>
              <a:t>The value of </a:t>
            </a:r>
            <a:r>
              <a:rPr lang="en-IN" sz="2400" b="1" dirty="0">
                <a:solidFill>
                  <a:srgbClr val="FF0000"/>
                </a:solidFill>
                <a:highlight>
                  <a:srgbClr val="FFFFFF"/>
                </a:highlight>
                <a:latin typeface="Times New Roman" panose="02020603050405020304" pitchFamily="18" charset="0"/>
                <a:cs typeface="Times New Roman" panose="02020603050405020304" pitchFamily="18" charset="0"/>
              </a:rPr>
              <a:t>solar constant is taken as l367 W/m</a:t>
            </a:r>
            <a:r>
              <a:rPr lang="en-US" sz="2400" b="1" baseline="30000"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2</a:t>
            </a:r>
            <a:r>
              <a:rPr lang="en-US" sz="2400" b="1" dirty="0">
                <a:solidFill>
                  <a:srgbClr val="00201A"/>
                </a:solidFill>
                <a:highlight>
                  <a:srgbClr val="FFFFFF"/>
                </a:highlight>
                <a:latin typeface="Times New Roman" panose="02020603050405020304" pitchFamily="18" charset="0"/>
                <a:cs typeface="Times New Roman" panose="02020603050405020304" pitchFamily="18" charset="0"/>
              </a:rPr>
              <a:t> </a:t>
            </a:r>
            <a:r>
              <a:rPr lang="en-US" sz="2400" b="1" dirty="0">
                <a:solidFill>
                  <a:srgbClr val="FF0000"/>
                </a:solidFill>
                <a:highlight>
                  <a:srgbClr val="FFFFFF"/>
                </a:highlight>
                <a:latin typeface="Times New Roman" panose="02020603050405020304" pitchFamily="18" charset="0"/>
                <a:cs typeface="Times New Roman" panose="02020603050405020304" pitchFamily="18" charset="0"/>
              </a:rPr>
              <a:t>.</a:t>
            </a:r>
            <a:endParaRPr lang="en-IN" sz="2400" b="1"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12679927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5F8AE4-E11E-FA6A-E5A1-1909B8F6787F}"/>
              </a:ext>
            </a:extLst>
          </p:cNvPr>
          <p:cNvSpPr txBox="1"/>
          <p:nvPr/>
        </p:nvSpPr>
        <p:spPr>
          <a:xfrm>
            <a:off x="0" y="0"/>
            <a:ext cx="11984830" cy="800219"/>
          </a:xfrm>
          <a:prstGeom prst="rect">
            <a:avLst/>
          </a:prstGeom>
          <a:noFill/>
        </p:spPr>
        <p:txBody>
          <a:bodyPr wrap="square">
            <a:spAutoFit/>
          </a:bodyPr>
          <a:lstStyle/>
          <a:p>
            <a:pPr marL="342900" indent="-342900">
              <a:buFont typeface="Wingdings" panose="05000000000000000000" pitchFamily="2" charset="2"/>
              <a:buChar char="Ø"/>
            </a:pPr>
            <a:r>
              <a:rPr lang="en-US" sz="2800" b="1" dirty="0">
                <a:solidFill>
                  <a:srgbClr val="0070C0"/>
                </a:solidFill>
                <a:latin typeface="Times New Roman" panose="02020603050405020304" pitchFamily="18" charset="0"/>
                <a:cs typeface="Times New Roman" panose="02020603050405020304" pitchFamily="18" charset="0"/>
              </a:rPr>
              <a:t>Sun-earth relationships or </a:t>
            </a:r>
            <a:r>
              <a:rPr lang="en-IN" sz="2800" b="1" spc="5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Sun-earth angles:</a:t>
            </a:r>
            <a:endParaRPr lang="en-US" sz="2800" b="1" dirty="0">
              <a:solidFill>
                <a:srgbClr val="0070C0"/>
              </a:solidFill>
              <a:latin typeface="Times New Roman" panose="02020603050405020304" pitchFamily="18"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08061950-74E4-2EC7-24D5-1E6D3737755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43372" r="529" b="4811"/>
          <a:stretch>
            <a:fillRect/>
          </a:stretch>
        </p:blipFill>
        <p:spPr bwMode="auto">
          <a:xfrm>
            <a:off x="5286373" y="528639"/>
            <a:ext cx="6831808" cy="5800724"/>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C6FF82A5-093A-42AC-D3D5-99D4A23CDF31}"/>
              </a:ext>
            </a:extLst>
          </p:cNvPr>
          <p:cNvSpPr txBox="1"/>
          <p:nvPr/>
        </p:nvSpPr>
        <p:spPr>
          <a:xfrm>
            <a:off x="0" y="528638"/>
            <a:ext cx="6136480" cy="5011949"/>
          </a:xfrm>
          <a:prstGeom prst="rect">
            <a:avLst/>
          </a:prstGeom>
          <a:noFill/>
        </p:spPr>
        <p:txBody>
          <a:bodyPr wrap="square">
            <a:spAutoFit/>
          </a:bodyPr>
          <a:lstStyle/>
          <a:p>
            <a:pPr marL="342900" lvl="0" indent="-342900">
              <a:lnSpc>
                <a:spcPct val="150000"/>
              </a:lnSpc>
              <a:buFont typeface="Symbol" panose="05050102010706020507" pitchFamily="18" charset="2"/>
              <a:buChar char=""/>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Declination angle(</a:t>
            </a:r>
            <a:r>
              <a:rPr lang="en-IN"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δ</a:t>
            </a: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nSpc>
                <a:spcPct val="150000"/>
              </a:lnSpc>
              <a:buFont typeface="Symbol" panose="05050102010706020507" pitchFamily="18" charset="2"/>
              <a:buChar char=""/>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Angle of latitude (</a:t>
            </a:r>
            <a:r>
              <a:rPr lang="en-IN"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λ</a:t>
            </a: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nSpc>
                <a:spcPct val="150000"/>
              </a:lnSpc>
              <a:buFont typeface="Symbol" panose="05050102010706020507" pitchFamily="18" charset="2"/>
              <a:buChar char=""/>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Inclination angle (or) Altitude angle(α)</a:t>
            </a:r>
          </a:p>
          <a:p>
            <a:pPr marL="342900" lvl="0" indent="-342900">
              <a:lnSpc>
                <a:spcPct val="150000"/>
              </a:lnSpc>
              <a:buFont typeface="Symbol" panose="05050102010706020507" pitchFamily="18" charset="2"/>
              <a:buChar char=""/>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Zenith angle (</a:t>
            </a:r>
            <a:r>
              <a:rPr lang="en-IN" sz="2400" b="1" dirty="0" err="1">
                <a:effectLst/>
                <a:latin typeface="Times New Roman" panose="02020603050405020304" pitchFamily="18" charset="0"/>
                <a:ea typeface="Calibri" panose="020F0502020204030204" pitchFamily="34" charset="0"/>
                <a:cs typeface="Times New Roman" panose="02020603050405020304" pitchFamily="18" charset="0"/>
              </a:rPr>
              <a:t>θ</a:t>
            </a:r>
            <a:r>
              <a:rPr lang="en-IN" sz="2400" b="1" baseline="-25000" dirty="0" err="1">
                <a:effectLst/>
                <a:latin typeface="Times New Roman" panose="02020603050405020304" pitchFamily="18" charset="0"/>
                <a:ea typeface="Calibri" panose="020F0502020204030204" pitchFamily="34" charset="0"/>
                <a:cs typeface="Times New Roman" panose="02020603050405020304" pitchFamily="18" charset="0"/>
              </a:rPr>
              <a:t>z</a:t>
            </a: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nSpc>
                <a:spcPct val="150000"/>
              </a:lnSpc>
              <a:buFont typeface="Symbol" panose="05050102010706020507" pitchFamily="18" charset="2"/>
              <a:buChar char=""/>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Solar azimuth angle (</a:t>
            </a:r>
            <a:r>
              <a:rPr lang="en-IN" sz="2400" b="1" dirty="0" err="1">
                <a:effectLst/>
                <a:latin typeface="Times New Roman" panose="02020603050405020304" pitchFamily="18" charset="0"/>
                <a:ea typeface="Calibri" panose="020F0502020204030204" pitchFamily="34" charset="0"/>
                <a:cs typeface="Times New Roman" panose="02020603050405020304" pitchFamily="18" charset="0"/>
              </a:rPr>
              <a:t>γ</a:t>
            </a:r>
            <a:r>
              <a:rPr lang="en-IN" sz="2400" b="1" baseline="-25000" dirty="0" err="1">
                <a:effectLst/>
                <a:latin typeface="Times New Roman" panose="02020603050405020304" pitchFamily="18" charset="0"/>
                <a:ea typeface="Calibri" panose="020F0502020204030204" pitchFamily="34" charset="0"/>
                <a:cs typeface="Times New Roman" panose="02020603050405020304" pitchFamily="18" charset="0"/>
              </a:rPr>
              <a:t>s</a:t>
            </a: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nSpc>
                <a:spcPct val="150000"/>
              </a:lnSpc>
              <a:buFont typeface="Symbol" panose="05050102010706020507" pitchFamily="18" charset="2"/>
              <a:buChar char=""/>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Tilt angle or slope (β)</a:t>
            </a:r>
          </a:p>
          <a:p>
            <a:pPr marL="342900" lvl="0" indent="-342900">
              <a:lnSpc>
                <a:spcPct val="150000"/>
              </a:lnSpc>
              <a:buFont typeface="Symbol" panose="05050102010706020507" pitchFamily="18" charset="2"/>
              <a:buChar char=""/>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Angle of incidence (θ)</a:t>
            </a:r>
          </a:p>
          <a:p>
            <a:pPr marL="342900" lvl="0" indent="-342900">
              <a:lnSpc>
                <a:spcPct val="150000"/>
              </a:lnSpc>
              <a:buFont typeface="Symbol" panose="05050102010706020507" pitchFamily="18" charset="2"/>
              <a:buChar char=""/>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Surface azimuth angle (γ)</a:t>
            </a:r>
          </a:p>
          <a:p>
            <a:pPr marL="342900" lvl="0" indent="-342900">
              <a:lnSpc>
                <a:spcPct val="150000"/>
              </a:lnSpc>
              <a:spcAft>
                <a:spcPts val="800"/>
              </a:spcAft>
              <a:buFont typeface="Symbol" panose="05050102010706020507" pitchFamily="18" charset="2"/>
              <a:buChar char=""/>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Hour angle (</a:t>
            </a:r>
            <a:r>
              <a:rPr lang="en-IN"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ω</a:t>
            </a: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2" name="TextBox 1">
            <a:extLst>
              <a:ext uri="{FF2B5EF4-FFF2-40B4-BE49-F238E27FC236}">
                <a16:creationId xmlns:a16="http://schemas.microsoft.com/office/drawing/2014/main" id="{FC45E3BF-3D7A-F1B2-33A3-CE5BEF17E14F}"/>
              </a:ext>
            </a:extLst>
          </p:cNvPr>
          <p:cNvSpPr txBox="1"/>
          <p:nvPr/>
        </p:nvSpPr>
        <p:spPr>
          <a:xfrm>
            <a:off x="7456883" y="6329361"/>
            <a:ext cx="4735117"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Fig: Sun-earth angles</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2241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276F40-4196-54C3-1154-39C166317E79}"/>
              </a:ext>
            </a:extLst>
          </p:cNvPr>
          <p:cNvSpPr txBox="1"/>
          <p:nvPr/>
        </p:nvSpPr>
        <p:spPr>
          <a:xfrm>
            <a:off x="0" y="0"/>
            <a:ext cx="12192000" cy="8485528"/>
          </a:xfrm>
          <a:prstGeom prst="rect">
            <a:avLst/>
          </a:prstGeom>
          <a:noFill/>
        </p:spPr>
        <p:txBody>
          <a:bodyPr wrap="square" rtlCol="0">
            <a:spAutoFit/>
          </a:bodyPr>
          <a:lstStyle/>
          <a:p>
            <a:pPr algn="ctr">
              <a:lnSpc>
                <a:spcPct val="150000"/>
              </a:lnSpc>
            </a:pPr>
            <a:r>
              <a:rPr lang="en-US" sz="2400" b="1" u="sng"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a:p>
            <a:pPr marL="457200" indent="-457200">
              <a:lnSpc>
                <a:spcPct val="150000"/>
              </a:lnSpc>
              <a:buFont typeface="Wingdings" panose="05000000000000000000" pitchFamily="2" charset="2"/>
              <a:buChar char="Ø"/>
            </a:pPr>
            <a:r>
              <a:rPr lang="en-US" sz="2400" b="1" dirty="0">
                <a:solidFill>
                  <a:srgbClr val="0070C0"/>
                </a:solidFill>
                <a:latin typeface="Times New Roman" panose="02020603050405020304" pitchFamily="18" charset="0"/>
                <a:cs typeface="Times New Roman" panose="02020603050405020304" pitchFamily="18" charset="0"/>
              </a:rPr>
              <a:t>Energy: </a:t>
            </a:r>
          </a:p>
          <a:p>
            <a:pPr marL="457200" indent="-457200">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Energy is the </a:t>
            </a:r>
            <a:r>
              <a:rPr lang="en-US" sz="2400" b="1" dirty="0">
                <a:solidFill>
                  <a:srgbClr val="FF0000"/>
                </a:solidFill>
                <a:latin typeface="Times New Roman" panose="02020603050405020304" pitchFamily="18" charset="0"/>
                <a:cs typeface="Times New Roman" panose="02020603050405020304" pitchFamily="18" charset="0"/>
              </a:rPr>
              <a:t>ability (</a:t>
            </a:r>
            <a:r>
              <a:rPr lang="en-IN" sz="2400" b="1" dirty="0">
                <a:solidFill>
                  <a:srgbClr val="FF0000"/>
                </a:solidFill>
                <a:latin typeface="Times New Roman" panose="02020603050405020304" pitchFamily="18" charset="0"/>
                <a:cs typeface="Times New Roman" panose="02020603050405020304" pitchFamily="18" charset="0"/>
              </a:rPr>
              <a:t>capacity</a:t>
            </a:r>
            <a:r>
              <a:rPr lang="en-US" sz="2400" b="1" dirty="0">
                <a:solidFill>
                  <a:srgbClr val="FF0000"/>
                </a:solidFill>
                <a:latin typeface="Times New Roman" panose="02020603050405020304" pitchFamily="18" charset="0"/>
                <a:cs typeface="Times New Roman" panose="02020603050405020304" pitchFamily="18" charset="0"/>
              </a:rPr>
              <a:t>) to do work.</a:t>
            </a:r>
          </a:p>
          <a:p>
            <a:pPr marL="457200" indent="-457200">
              <a:lnSpc>
                <a:spcPct val="150000"/>
              </a:lnSpc>
              <a:buFont typeface="Wingdings" panose="05000000000000000000" pitchFamily="2" charset="2"/>
              <a:buChar char="Ø"/>
            </a:pPr>
            <a:r>
              <a:rPr lang="en-IN" sz="2400" b="1" dirty="0">
                <a:solidFill>
                  <a:srgbClr val="0070C0"/>
                </a:solidFill>
                <a:latin typeface="Times New Roman" panose="02020603050405020304" pitchFamily="18" charset="0"/>
                <a:cs typeface="Times New Roman" panose="02020603050405020304" pitchFamily="18" charset="0"/>
              </a:rPr>
              <a:t>Energy sources:</a:t>
            </a:r>
          </a:p>
          <a:p>
            <a:pPr marL="457200" indent="-457200">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Energy sources are </a:t>
            </a:r>
            <a:r>
              <a:rPr lang="en-US" sz="2400" b="1" dirty="0">
                <a:solidFill>
                  <a:srgbClr val="FF0000"/>
                </a:solidFill>
                <a:latin typeface="Times New Roman" panose="02020603050405020304" pitchFamily="18" charset="0"/>
                <a:cs typeface="Times New Roman" panose="02020603050405020304" pitchFamily="18" charset="0"/>
              </a:rPr>
              <a:t>the main sources of energy from which the energy can be extracted </a:t>
            </a:r>
            <a:r>
              <a:rPr lang="en-US" sz="2400" dirty="0">
                <a:latin typeface="Times New Roman" panose="02020603050405020304" pitchFamily="18" charset="0"/>
                <a:cs typeface="Times New Roman" panose="02020603050405020304" pitchFamily="18" charset="0"/>
              </a:rPr>
              <a:t>and utilized for mankind.</a:t>
            </a:r>
          </a:p>
          <a:p>
            <a:pPr marL="457200" indent="-457200">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Energy is a key input in </a:t>
            </a:r>
            <a:r>
              <a:rPr lang="en-US" sz="2400" b="1" dirty="0">
                <a:solidFill>
                  <a:srgbClr val="FF0000"/>
                </a:solidFill>
                <a:latin typeface="Times New Roman" panose="02020603050405020304" pitchFamily="18" charset="0"/>
                <a:cs typeface="Times New Roman" panose="02020603050405020304" pitchFamily="18" charset="0"/>
              </a:rPr>
              <a:t>economic growth.</a:t>
            </a:r>
          </a:p>
          <a:p>
            <a:pPr marL="457200" indent="-457200">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growth of a nation largely depends on the </a:t>
            </a:r>
            <a:r>
              <a:rPr lang="en-US" sz="2400" b="1" dirty="0">
                <a:solidFill>
                  <a:srgbClr val="FF0000"/>
                </a:solidFill>
                <a:latin typeface="Times New Roman" panose="02020603050405020304" pitchFamily="18" charset="0"/>
                <a:cs typeface="Times New Roman" panose="02020603050405020304" pitchFamily="18" charset="0"/>
              </a:rPr>
              <a:t>availability of energy resources.</a:t>
            </a:r>
          </a:p>
          <a:p>
            <a:pPr marL="457200" indent="-457200">
              <a:lnSpc>
                <a:spcPct val="150000"/>
              </a:lnSpc>
              <a:buFont typeface="Wingdings" panose="05000000000000000000" pitchFamily="2" charset="2"/>
              <a:buChar char="Ø"/>
            </a:pPr>
            <a:r>
              <a:rPr lang="en-IN" sz="2400" b="1" dirty="0">
                <a:solidFill>
                  <a:srgbClr val="0070C0"/>
                </a:solidFill>
                <a:latin typeface="Times New Roman" panose="02020603050405020304" pitchFamily="18" charset="0"/>
                <a:cs typeface="Times New Roman" panose="02020603050405020304" pitchFamily="18" charset="0"/>
              </a:rPr>
              <a:t>Classification of energy sources:</a:t>
            </a:r>
          </a:p>
          <a:p>
            <a:pPr marL="342900" lvl="0" indent="-342900">
              <a:lnSpc>
                <a:spcPct val="107000"/>
              </a:lnSpc>
              <a:buFont typeface="Wingdings" panose="05000000000000000000" pitchFamily="2" charset="2"/>
              <a:buChar char="v"/>
            </a:pPr>
            <a:r>
              <a:rPr lang="en-IN" sz="2300" dirty="0">
                <a:latin typeface="Times New Roman" panose="02020603050405020304" pitchFamily="18" charset="0"/>
                <a:cs typeface="Times New Roman" panose="02020603050405020304" pitchFamily="18" charset="0"/>
              </a:rPr>
              <a:t>Primary and secondary energy resources</a:t>
            </a:r>
          </a:p>
          <a:p>
            <a:pPr marL="342900" indent="-342900">
              <a:lnSpc>
                <a:spcPct val="107000"/>
              </a:lnSpc>
              <a:buFont typeface="Wingdings" panose="05000000000000000000" pitchFamily="2" charset="2"/>
              <a:buChar char="v"/>
            </a:pPr>
            <a:r>
              <a:rPr lang="en-IN" sz="2300" dirty="0">
                <a:latin typeface="Times New Roman" panose="02020603050405020304" pitchFamily="18" charset="0"/>
                <a:cs typeface="Times New Roman" panose="02020603050405020304" pitchFamily="18" charset="0"/>
              </a:rPr>
              <a:t>Commercial and non-commercial energy </a:t>
            </a:r>
            <a:r>
              <a:rPr lang="en-IN" sz="2300" dirty="0" smtClean="0">
                <a:latin typeface="Times New Roman" panose="02020603050405020304" pitchFamily="18" charset="0"/>
                <a:cs typeface="Times New Roman" panose="02020603050405020304" pitchFamily="18" charset="0"/>
              </a:rPr>
              <a:t>resources</a:t>
            </a:r>
          </a:p>
          <a:p>
            <a:pPr marL="342900" indent="-342900">
              <a:lnSpc>
                <a:spcPct val="107000"/>
              </a:lnSpc>
              <a:buFont typeface="Wingdings" panose="05000000000000000000" pitchFamily="2" charset="2"/>
              <a:buChar char="v"/>
            </a:pPr>
            <a:r>
              <a:rPr lang="en-US" sz="2300" dirty="0" smtClean="0">
                <a:latin typeface="Times New Roman" panose="02020603050405020304" pitchFamily="18" charset="0"/>
                <a:cs typeface="Times New Roman" panose="02020603050405020304" pitchFamily="18" charset="0"/>
              </a:rPr>
              <a:t>Sustainable and unsustainable energy sources</a:t>
            </a:r>
            <a:endParaRPr lang="en-IN" sz="2300" dirty="0">
              <a:latin typeface="Times New Roman" panose="02020603050405020304" pitchFamily="18" charset="0"/>
              <a:cs typeface="Times New Roman" panose="02020603050405020304" pitchFamily="18" charset="0"/>
            </a:endParaRPr>
          </a:p>
          <a:p>
            <a:pPr marL="342900" lvl="0" indent="-342900">
              <a:lnSpc>
                <a:spcPct val="107000"/>
              </a:lnSpc>
              <a:buFont typeface="Wingdings" panose="05000000000000000000" pitchFamily="2" charset="2"/>
              <a:buChar char="v"/>
            </a:pPr>
            <a:r>
              <a:rPr lang="en-IN" sz="2300" dirty="0">
                <a:latin typeface="Times New Roman" panose="02020603050405020304" pitchFamily="18" charset="0"/>
                <a:cs typeface="Times New Roman" panose="02020603050405020304" pitchFamily="18" charset="0"/>
              </a:rPr>
              <a:t>Conventional and non-conventional energy resources</a:t>
            </a:r>
          </a:p>
          <a:p>
            <a:pPr marL="342900" indent="-342900">
              <a:lnSpc>
                <a:spcPct val="107000"/>
              </a:lnSpc>
              <a:spcAft>
                <a:spcPts val="800"/>
              </a:spcAft>
              <a:buFont typeface="Wingdings" panose="05000000000000000000" pitchFamily="2" charset="2"/>
              <a:buChar char="v"/>
            </a:pPr>
            <a:r>
              <a:rPr lang="en-IN" sz="2300" dirty="0">
                <a:latin typeface="Times New Roman" panose="02020603050405020304" pitchFamily="18" charset="0"/>
                <a:cs typeface="Times New Roman" panose="02020603050405020304" pitchFamily="18" charset="0"/>
              </a:rPr>
              <a:t>Renewable and non-renewable energy resources</a:t>
            </a:r>
          </a:p>
          <a:p>
            <a:pPr marL="342900" lvl="0" indent="-342900">
              <a:lnSpc>
                <a:spcPct val="107000"/>
              </a:lnSpc>
              <a:spcAft>
                <a:spcPts val="800"/>
              </a:spcAft>
              <a:buFont typeface="Wingdings" panose="05000000000000000000" pitchFamily="2" charset="2"/>
              <a:buChar char="v"/>
            </a:pPr>
            <a:endParaRPr lang="en-IN" sz="2400" dirty="0">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947764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426A1D-2532-1975-53B5-9BFDAF57D8AD}"/>
              </a:ext>
            </a:extLst>
          </p:cNvPr>
          <p:cNvSpPr txBox="1"/>
          <p:nvPr/>
        </p:nvSpPr>
        <p:spPr>
          <a:xfrm>
            <a:off x="2382" y="112999"/>
            <a:ext cx="12189618" cy="46089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24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Declination angle(δ):</a:t>
            </a:r>
          </a:p>
        </p:txBody>
      </p:sp>
      <p:pic>
        <p:nvPicPr>
          <p:cNvPr id="4" name="Picture 3">
            <a:extLst>
              <a:ext uri="{FF2B5EF4-FFF2-40B4-BE49-F238E27FC236}">
                <a16:creationId xmlns:a16="http://schemas.microsoft.com/office/drawing/2014/main" id="{930109BD-F8A2-75B8-CF06-F6D75AC65EA9}"/>
              </a:ext>
            </a:extLst>
          </p:cNvPr>
          <p:cNvPicPr>
            <a:picLocks noChangeAspect="1"/>
          </p:cNvPicPr>
          <p:nvPr/>
        </p:nvPicPr>
        <p:blipFill rotWithShape="1">
          <a:blip r:embed="rId2"/>
          <a:srcRect b="11111"/>
          <a:stretch/>
        </p:blipFill>
        <p:spPr bwMode="auto">
          <a:xfrm>
            <a:off x="-1" y="573894"/>
            <a:ext cx="12189617" cy="1569231"/>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11406413-82C6-6D6E-C87D-C5C97DE72202}"/>
              </a:ext>
            </a:extLst>
          </p:cNvPr>
          <p:cNvSpPr txBox="1"/>
          <p:nvPr/>
        </p:nvSpPr>
        <p:spPr>
          <a:xfrm>
            <a:off x="273844" y="2960584"/>
            <a:ext cx="12189618" cy="1383777"/>
          </a:xfrm>
          <a:prstGeom prst="rect">
            <a:avLst/>
          </a:prstGeom>
          <a:noFill/>
        </p:spPr>
        <p:txBody>
          <a:bodyPr wrap="square">
            <a:spAutoFit/>
          </a:bodyPr>
          <a:lstStyle/>
          <a:p>
            <a:pPr marL="342900" marR="281305" lvl="0" indent="-342900" algn="just">
              <a:lnSpc>
                <a:spcPct val="115000"/>
              </a:lnSpc>
              <a:spcBef>
                <a:spcPts val="445"/>
              </a:spcBef>
              <a:buFont typeface="Symbol" panose="05050102010706020507" pitchFamily="18" charset="2"/>
              <a:buChar char=""/>
            </a:pPr>
            <a:r>
              <a:rPr lang="en-US" sz="24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It</a:t>
            </a:r>
            <a:r>
              <a:rPr lang="en-US" sz="2400" spc="4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24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is</a:t>
            </a:r>
            <a:r>
              <a:rPr lang="en-US" sz="24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24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24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24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angle</a:t>
            </a:r>
            <a:r>
              <a:rPr lang="en-US" sz="24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24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made</a:t>
            </a:r>
            <a:r>
              <a:rPr lang="en-US" sz="24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24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by</a:t>
            </a:r>
            <a:r>
              <a:rPr lang="en-US" sz="2400" spc="4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24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24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2400" b="1" dirty="0">
                <a:solidFill>
                  <a:srgbClr val="FF0000"/>
                </a:solidFill>
                <a:effectLst/>
                <a:latin typeface="Times New Roman" panose="02020603050405020304" pitchFamily="18" charset="0"/>
                <a:ea typeface="Trebuchet MS" panose="020B0603020202020204" pitchFamily="34" charset="0"/>
                <a:cs typeface="Times New Roman" panose="02020603050405020304" pitchFamily="18" charset="0"/>
              </a:rPr>
              <a:t>line</a:t>
            </a:r>
            <a:r>
              <a:rPr lang="en-US" sz="2400" b="1" spc="45" dirty="0">
                <a:solidFill>
                  <a:srgbClr val="FF000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2400" b="1" dirty="0">
                <a:solidFill>
                  <a:srgbClr val="FF0000"/>
                </a:solidFill>
                <a:effectLst/>
                <a:latin typeface="Times New Roman" panose="02020603050405020304" pitchFamily="18" charset="0"/>
                <a:ea typeface="Trebuchet MS" panose="020B0603020202020204" pitchFamily="34" charset="0"/>
                <a:cs typeface="Times New Roman" panose="02020603050405020304" pitchFamily="18" charset="0"/>
              </a:rPr>
              <a:t>joining</a:t>
            </a:r>
            <a:r>
              <a:rPr lang="en-US" sz="2400" b="1" spc="40" dirty="0">
                <a:solidFill>
                  <a:srgbClr val="FF000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2400" b="1" dirty="0">
                <a:solidFill>
                  <a:srgbClr val="FF000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2400" b="1" spc="40" dirty="0">
                <a:solidFill>
                  <a:srgbClr val="FF000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2400" b="1" dirty="0">
                <a:solidFill>
                  <a:srgbClr val="FF0000"/>
                </a:solidFill>
                <a:effectLst/>
                <a:latin typeface="Times New Roman" panose="02020603050405020304" pitchFamily="18" charset="0"/>
                <a:ea typeface="Trebuchet MS" panose="020B0603020202020204" pitchFamily="34" charset="0"/>
                <a:cs typeface="Times New Roman" panose="02020603050405020304" pitchFamily="18" charset="0"/>
              </a:rPr>
              <a:t>centers</a:t>
            </a:r>
            <a:r>
              <a:rPr lang="en-US" sz="2400" b="1" spc="45" dirty="0">
                <a:solidFill>
                  <a:srgbClr val="FF000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2400" b="1" dirty="0">
                <a:solidFill>
                  <a:srgbClr val="FF0000"/>
                </a:solidFill>
                <a:effectLst/>
                <a:latin typeface="Times New Roman" panose="02020603050405020304" pitchFamily="18" charset="0"/>
                <a:ea typeface="Trebuchet MS" panose="020B0603020202020204" pitchFamily="34" charset="0"/>
                <a:cs typeface="Times New Roman" panose="02020603050405020304" pitchFamily="18" charset="0"/>
              </a:rPr>
              <a:t>of</a:t>
            </a:r>
            <a:r>
              <a:rPr lang="en-US" sz="2400" b="1" spc="50" dirty="0">
                <a:solidFill>
                  <a:srgbClr val="FF000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2400" b="1" dirty="0">
                <a:solidFill>
                  <a:srgbClr val="FF0000"/>
                </a:solidFill>
                <a:effectLst/>
                <a:latin typeface="Times New Roman" panose="02020603050405020304" pitchFamily="18" charset="0"/>
                <a:ea typeface="Trebuchet MS" panose="020B0603020202020204" pitchFamily="34" charset="0"/>
                <a:cs typeface="Times New Roman" panose="02020603050405020304" pitchFamily="18" charset="0"/>
              </a:rPr>
              <a:t>sun</a:t>
            </a:r>
            <a:r>
              <a:rPr lang="en-US" sz="2400" b="1" spc="45" dirty="0">
                <a:solidFill>
                  <a:srgbClr val="FF000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2400" b="1" dirty="0">
                <a:solidFill>
                  <a:srgbClr val="FF0000"/>
                </a:solidFill>
                <a:effectLst/>
                <a:latin typeface="Times New Roman" panose="02020603050405020304" pitchFamily="18" charset="0"/>
                <a:ea typeface="Trebuchet MS" panose="020B0603020202020204" pitchFamily="34" charset="0"/>
                <a:cs typeface="Times New Roman" panose="02020603050405020304" pitchFamily="18" charset="0"/>
              </a:rPr>
              <a:t>and</a:t>
            </a:r>
            <a:r>
              <a:rPr lang="en-US" sz="2400" b="1" spc="45" dirty="0">
                <a:solidFill>
                  <a:srgbClr val="FF000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2400" b="1" dirty="0">
                <a:solidFill>
                  <a:srgbClr val="FF0000"/>
                </a:solidFill>
                <a:effectLst/>
                <a:latin typeface="Times New Roman" panose="02020603050405020304" pitchFamily="18" charset="0"/>
                <a:ea typeface="Trebuchet MS" panose="020B0603020202020204" pitchFamily="34" charset="0"/>
                <a:cs typeface="Times New Roman" panose="02020603050405020304" pitchFamily="18" charset="0"/>
              </a:rPr>
              <a:t>earth</a:t>
            </a:r>
            <a:r>
              <a:rPr lang="en-US" sz="2400" b="1" spc="45" dirty="0">
                <a:solidFill>
                  <a:srgbClr val="FF000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2400" b="1" dirty="0">
                <a:solidFill>
                  <a:srgbClr val="FF0000"/>
                </a:solidFill>
                <a:effectLst/>
                <a:latin typeface="Times New Roman" panose="02020603050405020304" pitchFamily="18" charset="0"/>
                <a:ea typeface="Trebuchet MS" panose="020B0603020202020204" pitchFamily="34" charset="0"/>
                <a:cs typeface="Times New Roman" panose="02020603050405020304" pitchFamily="18" charset="0"/>
              </a:rPr>
              <a:t>with</a:t>
            </a:r>
            <a:r>
              <a:rPr lang="en-US" sz="2400" b="1" spc="50" dirty="0">
                <a:solidFill>
                  <a:srgbClr val="FF000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2400" b="1" dirty="0">
                <a:solidFill>
                  <a:srgbClr val="FF000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2400" b="1" spc="40" dirty="0">
                <a:solidFill>
                  <a:srgbClr val="FF000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2400" b="1" dirty="0">
                <a:solidFill>
                  <a:srgbClr val="FF0000"/>
                </a:solidFill>
                <a:effectLst/>
                <a:latin typeface="Times New Roman" panose="02020603050405020304" pitchFamily="18" charset="0"/>
                <a:ea typeface="Trebuchet MS" panose="020B0603020202020204" pitchFamily="34" charset="0"/>
                <a:cs typeface="Times New Roman" panose="02020603050405020304" pitchFamily="18" charset="0"/>
              </a:rPr>
              <a:t>equatorial</a:t>
            </a:r>
            <a:r>
              <a:rPr lang="en-US" sz="2400" b="1" spc="45" dirty="0">
                <a:solidFill>
                  <a:srgbClr val="FF000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2400" b="1" dirty="0">
                <a:solidFill>
                  <a:srgbClr val="FF0000"/>
                </a:solidFill>
                <a:effectLst/>
                <a:latin typeface="Times New Roman" panose="02020603050405020304" pitchFamily="18" charset="0"/>
                <a:ea typeface="Trebuchet MS" panose="020B0603020202020204" pitchFamily="34" charset="0"/>
                <a:cs typeface="Times New Roman" panose="02020603050405020304" pitchFamily="18" charset="0"/>
              </a:rPr>
              <a:t>plane</a:t>
            </a:r>
            <a:r>
              <a:rPr lang="en-US" sz="2400" b="1" spc="-270" dirty="0">
                <a:solidFill>
                  <a:srgbClr val="FF0000"/>
                </a:solidFill>
                <a:effectLst/>
                <a:latin typeface="Times New Roman" panose="02020603050405020304" pitchFamily="18" charset="0"/>
                <a:ea typeface="Trebuchet MS" panose="020B0603020202020204" pitchFamily="34" charset="0"/>
                <a:cs typeface="Times New Roman" panose="02020603050405020304" pitchFamily="18" charset="0"/>
              </a:rPr>
              <a:t> ”  </a:t>
            </a:r>
            <a:r>
              <a:rPr lang="en-US" sz="24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as</a:t>
            </a:r>
            <a:r>
              <a:rPr lang="en-US" sz="2400" spc="1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24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shown</a:t>
            </a:r>
            <a:r>
              <a:rPr lang="en-US" sz="2400" spc="1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24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a:t>
            </a:r>
            <a:r>
              <a:rPr lang="en-US" sz="2400" spc="1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24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figure.</a:t>
            </a:r>
            <a:endParaRPr lang="en-IN" sz="2400" dirty="0">
              <a:effectLst/>
              <a:latin typeface="Times New Roman" panose="02020603050405020304" pitchFamily="18" charset="0"/>
              <a:ea typeface="Trebuchet MS" panose="020B0603020202020204" pitchFamily="34" charset="0"/>
              <a:cs typeface="Times New Roman" panose="02020603050405020304" pitchFamily="18" charset="0"/>
            </a:endParaRPr>
          </a:p>
          <a:p>
            <a:pPr marL="342900" marR="281305" lvl="0" indent="-342900" algn="just">
              <a:lnSpc>
                <a:spcPct val="115000"/>
              </a:lnSpc>
              <a:spcBef>
                <a:spcPts val="445"/>
              </a:spcBef>
              <a:buFont typeface="Symbol" panose="05050102010706020507" pitchFamily="18" charset="2"/>
              <a:buChar char=""/>
            </a:pPr>
            <a:r>
              <a:rPr lang="en-US" sz="24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Simply, it is the angular displacement of the sun from the plane of the earth’s equator.</a:t>
            </a:r>
            <a:endParaRPr lang="en-IN" sz="2400" dirty="0">
              <a:effectLst/>
              <a:latin typeface="Times New Roman" panose="02020603050405020304" pitchFamily="18" charset="0"/>
              <a:ea typeface="Trebuchet MS" panose="020B060302020202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EE13F6A9-8DF9-FBF4-9304-E15FFAAD0F89}"/>
              </a:ext>
            </a:extLst>
          </p:cNvPr>
          <p:cNvPicPr>
            <a:picLocks noChangeAspect="1"/>
          </p:cNvPicPr>
          <p:nvPr/>
        </p:nvPicPr>
        <p:blipFill>
          <a:blip r:embed="rId3"/>
          <a:stretch>
            <a:fillRect/>
          </a:stretch>
        </p:blipFill>
        <p:spPr>
          <a:xfrm>
            <a:off x="699667" y="4529815"/>
            <a:ext cx="7329908" cy="2125247"/>
          </a:xfrm>
          <a:prstGeom prst="rect">
            <a:avLst/>
          </a:prstGeom>
        </p:spPr>
      </p:pic>
      <p:sp>
        <p:nvSpPr>
          <p:cNvPr id="2" name="TextBox 1">
            <a:extLst>
              <a:ext uri="{FF2B5EF4-FFF2-40B4-BE49-F238E27FC236}">
                <a16:creationId xmlns:a16="http://schemas.microsoft.com/office/drawing/2014/main" id="{AB3E0916-4426-704C-722D-E2E5B373042D}"/>
              </a:ext>
            </a:extLst>
          </p:cNvPr>
          <p:cNvSpPr txBox="1"/>
          <p:nvPr/>
        </p:nvSpPr>
        <p:spPr>
          <a:xfrm>
            <a:off x="4364621" y="2300288"/>
            <a:ext cx="3150604"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 Declination angle</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7042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69E6E9-AC97-A995-9CC0-86C0E0C092BF}"/>
              </a:ext>
            </a:extLst>
          </p:cNvPr>
          <p:cNvSpPr txBox="1"/>
          <p:nvPr/>
        </p:nvSpPr>
        <p:spPr>
          <a:xfrm>
            <a:off x="0" y="0"/>
            <a:ext cx="8215313" cy="6664453"/>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24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Angle of latitude (λ):</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281940" lvl="0" indent="-342900" algn="just">
              <a:lnSpc>
                <a:spcPct val="115000"/>
              </a:lnSpc>
              <a:spcBef>
                <a:spcPts val="450"/>
              </a:spcBef>
              <a:buFont typeface="Symbol" panose="05050102010706020507" pitchFamily="18" charset="2"/>
              <a:buChar char=""/>
            </a:pPr>
            <a:r>
              <a:rPr lang="en-US" sz="22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The latitude of a location on earth’s surface is the </a:t>
            </a:r>
            <a:r>
              <a:rPr lang="en-US" sz="22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angle made by the radial line joining the</a:t>
            </a:r>
            <a:r>
              <a:rPr lang="en-US" sz="2200" b="1" spc="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specified</a:t>
            </a:r>
            <a:r>
              <a:rPr lang="en-US" sz="2200" b="1" spc="13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location</a:t>
            </a:r>
            <a:r>
              <a:rPr lang="en-US" sz="2200" b="1" spc="13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to</a:t>
            </a:r>
            <a:r>
              <a:rPr lang="en-US" sz="2200" b="1" spc="13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200" b="1" spc="13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b="1" dirty="0" err="1">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centre</a:t>
            </a:r>
            <a:r>
              <a:rPr lang="en-US" sz="2200" b="1" spc="13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of</a:t>
            </a:r>
            <a:r>
              <a:rPr lang="en-US" sz="2200" b="1" spc="13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earth</a:t>
            </a:r>
            <a:r>
              <a:rPr lang="en-US" sz="2200" b="1" spc="13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with</a:t>
            </a:r>
            <a:r>
              <a:rPr lang="en-US" sz="2200" b="1" spc="13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200" b="1" spc="13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projection</a:t>
            </a:r>
            <a:r>
              <a:rPr lang="en-US" sz="2200" b="1" spc="13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of</a:t>
            </a:r>
            <a:r>
              <a:rPr lang="en-US" sz="2200" b="1" spc="13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this</a:t>
            </a:r>
            <a:r>
              <a:rPr lang="en-US" sz="2200" b="1" spc="13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line</a:t>
            </a:r>
            <a:r>
              <a:rPr lang="en-US" sz="2200" b="1" spc="13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on</a:t>
            </a:r>
            <a:r>
              <a:rPr lang="en-US" sz="2200" b="1" spc="13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200" b="1" spc="13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equatorial</a:t>
            </a:r>
            <a:r>
              <a:rPr lang="en-US" sz="2200" b="1" spc="13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plane </a:t>
            </a:r>
            <a:r>
              <a:rPr lang="en-US" sz="2200" spc="-25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a s   </a:t>
            </a:r>
            <a:r>
              <a:rPr lang="en-US" sz="2200" spc="7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shown</a:t>
            </a:r>
            <a:r>
              <a:rPr lang="en-US" sz="2200" spc="7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in</a:t>
            </a:r>
            <a:r>
              <a:rPr lang="en-US" sz="2200" spc="7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figure.</a:t>
            </a:r>
            <a:r>
              <a:rPr lang="en-US" sz="2200" spc="5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endParaRPr lang="en-IN" sz="22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marR="281940" lvl="0" indent="-342900" algn="just">
              <a:lnSpc>
                <a:spcPct val="115000"/>
              </a:lnSpc>
              <a:spcBef>
                <a:spcPts val="450"/>
              </a:spcBef>
              <a:buFont typeface="Symbol" panose="05050102010706020507" pitchFamily="18" charset="2"/>
              <a:buChar char=""/>
            </a:pPr>
            <a:r>
              <a:rPr lang="en-US" sz="22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Simply, it is the </a:t>
            </a:r>
            <a:r>
              <a:rPr lang="en-US" sz="22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vertical angle between the line joining that point of location to the </a:t>
            </a:r>
            <a:r>
              <a:rPr lang="en-US" sz="2200" b="1" dirty="0" err="1">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centre</a:t>
            </a:r>
            <a:r>
              <a:rPr lang="en-US" sz="22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of the earth and its projection on equatorial plane.</a:t>
            </a:r>
          </a:p>
          <a:p>
            <a:pPr marL="342900" marR="281940" indent="-342900" algn="just">
              <a:lnSpc>
                <a:spcPct val="115000"/>
              </a:lnSpc>
              <a:spcBef>
                <a:spcPts val="450"/>
              </a:spcBef>
              <a:buFont typeface="Symbol" panose="05050102010706020507" pitchFamily="18" charset="2"/>
              <a:buChar char=""/>
            </a:pPr>
            <a:r>
              <a:rPr lang="en-US" sz="2200" dirty="0">
                <a:solidFill>
                  <a:srgbClr val="231F20"/>
                </a:solidFill>
                <a:latin typeface="Times New Roman" panose="02020603050405020304" pitchFamily="18" charset="0"/>
              </a:rPr>
              <a:t>The latitude at equator is zero and it is 90º at poles.</a:t>
            </a:r>
            <a:endParaRPr lang="en-US" sz="22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endParaRPr>
          </a:p>
          <a:p>
            <a:pPr marL="342900" lvl="0" indent="-342900">
              <a:lnSpc>
                <a:spcPct val="107000"/>
              </a:lnSpc>
              <a:buFont typeface="Wingdings" panose="05000000000000000000" pitchFamily="2" charset="2"/>
              <a:buChar char=""/>
            </a:pPr>
            <a:r>
              <a:rPr lang="en-IN" sz="24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Inclination angle (or) Altitude angle(α):</a:t>
            </a:r>
          </a:p>
          <a:p>
            <a:pPr marL="342900" lvl="0" indent="-342900" algn="just">
              <a:lnSpc>
                <a:spcPct val="107000"/>
              </a:lnSpc>
              <a:buFont typeface="Symbol" panose="05050102010706020507" pitchFamily="18" charset="2"/>
              <a:buChar char=""/>
            </a:pPr>
            <a:r>
              <a:rPr lang="en-IN" sz="22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It</a:t>
            </a:r>
            <a:r>
              <a:rPr lang="en-IN" sz="2200" spc="-35"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 </a:t>
            </a:r>
            <a:r>
              <a:rPr lang="en-IN" sz="22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is</a:t>
            </a:r>
            <a:r>
              <a:rPr lang="en-IN" sz="2200" spc="-35"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 </a:t>
            </a:r>
            <a:r>
              <a:rPr lang="en-IN" sz="22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the</a:t>
            </a:r>
            <a:r>
              <a:rPr lang="en-IN" sz="2200" spc="-35"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 </a:t>
            </a:r>
            <a:r>
              <a:rPr lang="en-IN" sz="2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angle</a:t>
            </a:r>
            <a:r>
              <a:rPr lang="en-IN" sz="2200" b="1" spc="-3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between</a:t>
            </a:r>
            <a:r>
              <a:rPr lang="en-IN" sz="2200" b="1" spc="-3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sun’s</a:t>
            </a:r>
            <a:r>
              <a:rPr lang="en-IN" sz="2200" b="1" spc="-3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ray</a:t>
            </a:r>
            <a:r>
              <a:rPr lang="en-IN" sz="2200" b="1" spc="-3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and</a:t>
            </a:r>
            <a:r>
              <a:rPr lang="en-IN" sz="2200" b="1" spc="-3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its</a:t>
            </a:r>
            <a:r>
              <a:rPr lang="en-IN" sz="2200" b="1" spc="-3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projection</a:t>
            </a:r>
            <a:r>
              <a:rPr lang="en-IN" sz="2200" b="1" spc="-3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on</a:t>
            </a:r>
            <a:r>
              <a:rPr lang="en-IN" sz="2200" b="1" spc="-4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horizontal</a:t>
            </a:r>
            <a:r>
              <a:rPr lang="en-IN" sz="2200" b="1" spc="-4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surface</a:t>
            </a:r>
            <a:r>
              <a:rPr lang="en-IN" sz="2200" b="1" spc="-3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2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as</a:t>
            </a:r>
            <a:r>
              <a:rPr lang="en-IN" sz="2200" spc="-3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 </a:t>
            </a:r>
            <a:r>
              <a:rPr lang="en-IN" sz="22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shown</a:t>
            </a:r>
            <a:r>
              <a:rPr lang="en-IN" sz="2200" spc="-35"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 </a:t>
            </a:r>
            <a:r>
              <a:rPr lang="en-IN" sz="22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in</a:t>
            </a:r>
            <a:r>
              <a:rPr lang="en-IN" sz="2200" spc="-4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 </a:t>
            </a:r>
            <a:r>
              <a:rPr lang="en-IN" sz="22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figure.</a:t>
            </a:r>
            <a:endParaRPr lang="en-IN" sz="2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sz="2200" dirty="0">
                <a:latin typeface="Times New Roman" panose="02020603050405020304" pitchFamily="18" charset="0"/>
                <a:ea typeface="Calibri" panose="020F0502020204030204" pitchFamily="34" charset="0"/>
                <a:cs typeface="Times New Roman" panose="02020603050405020304" pitchFamily="18" charset="0"/>
              </a:rPr>
              <a:t>Numerical relation for inclination angle (or) altitude angle is given by,</a:t>
            </a:r>
          </a:p>
          <a:p>
            <a:pPr marL="342900" lvl="0" indent="-342900" algn="just">
              <a:lnSpc>
                <a:spcPct val="107000"/>
              </a:lnSpc>
              <a:spcAft>
                <a:spcPts val="800"/>
              </a:spcAft>
              <a:buFont typeface="Symbol" panose="05050102010706020507" pitchFamily="18" charset="2"/>
              <a:buChar char=""/>
            </a:pP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marL="342900" marR="281940" lvl="0" indent="-342900" algn="just">
              <a:lnSpc>
                <a:spcPct val="115000"/>
              </a:lnSpc>
              <a:spcBef>
                <a:spcPts val="450"/>
              </a:spcBef>
              <a:buFont typeface="Symbol" panose="05050102010706020507" pitchFamily="18" charset="2"/>
              <a:buChar char=""/>
            </a:pPr>
            <a:endParaRPr lang="en-IN" sz="2000" dirty="0">
              <a:effectLst/>
              <a:latin typeface="Trebuchet MS" panose="020B0603020202020204" pitchFamily="34" charset="0"/>
              <a:ea typeface="Trebuchet MS" panose="020B0603020202020204" pitchFamily="34" charset="0"/>
              <a:cs typeface="Trebuchet MS" panose="020B0603020202020204" pitchFamily="34" charset="0"/>
            </a:endParaRPr>
          </a:p>
        </p:txBody>
      </p:sp>
      <p:pic>
        <p:nvPicPr>
          <p:cNvPr id="5" name="Picture 4">
            <a:extLst>
              <a:ext uri="{FF2B5EF4-FFF2-40B4-BE49-F238E27FC236}">
                <a16:creationId xmlns:a16="http://schemas.microsoft.com/office/drawing/2014/main" id="{84E0BFD4-9344-DEAB-693B-2828EB2A8A5E}"/>
              </a:ext>
            </a:extLst>
          </p:cNvPr>
          <p:cNvPicPr>
            <a:picLocks noChangeAspect="1"/>
          </p:cNvPicPr>
          <p:nvPr/>
        </p:nvPicPr>
        <p:blipFill>
          <a:blip r:embed="rId2"/>
          <a:srcRect l="8674" r="5753"/>
          <a:stretch>
            <a:fillRect/>
          </a:stretch>
        </p:blipFill>
        <p:spPr>
          <a:xfrm>
            <a:off x="8043863" y="82550"/>
            <a:ext cx="4148138" cy="2860675"/>
          </a:xfrm>
          <a:prstGeom prst="rect">
            <a:avLst/>
          </a:prstGeom>
        </p:spPr>
      </p:pic>
      <p:pic>
        <p:nvPicPr>
          <p:cNvPr id="2" name="Picture 1">
            <a:extLst>
              <a:ext uri="{FF2B5EF4-FFF2-40B4-BE49-F238E27FC236}">
                <a16:creationId xmlns:a16="http://schemas.microsoft.com/office/drawing/2014/main" id="{C4570A09-5FFB-30A6-04D7-9018BA3CA155}"/>
              </a:ext>
            </a:extLst>
          </p:cNvPr>
          <p:cNvPicPr>
            <a:picLocks noChangeAspect="1"/>
          </p:cNvPicPr>
          <p:nvPr/>
        </p:nvPicPr>
        <p:blipFill>
          <a:blip r:embed="rId3"/>
          <a:stretch>
            <a:fillRect/>
          </a:stretch>
        </p:blipFill>
        <p:spPr>
          <a:xfrm>
            <a:off x="505143" y="5766449"/>
            <a:ext cx="5462270" cy="800378"/>
          </a:xfrm>
          <a:prstGeom prst="rect">
            <a:avLst/>
          </a:prstGeom>
        </p:spPr>
      </p:pic>
      <p:pic>
        <p:nvPicPr>
          <p:cNvPr id="4" name="Picture 3">
            <a:extLst>
              <a:ext uri="{FF2B5EF4-FFF2-40B4-BE49-F238E27FC236}">
                <a16:creationId xmlns:a16="http://schemas.microsoft.com/office/drawing/2014/main" id="{C66AD68A-2D67-EF7C-760E-1C44179DA64B}"/>
              </a:ext>
            </a:extLst>
          </p:cNvPr>
          <p:cNvPicPr>
            <a:picLocks noChangeAspect="1"/>
          </p:cNvPicPr>
          <p:nvPr/>
        </p:nvPicPr>
        <p:blipFill>
          <a:blip r:embed="rId4"/>
          <a:stretch>
            <a:fillRect/>
          </a:stretch>
        </p:blipFill>
        <p:spPr>
          <a:xfrm>
            <a:off x="8215312" y="2943225"/>
            <a:ext cx="3976687" cy="3779150"/>
          </a:xfrm>
          <a:prstGeom prst="rect">
            <a:avLst/>
          </a:prstGeom>
        </p:spPr>
      </p:pic>
    </p:spTree>
    <p:extLst>
      <p:ext uri="{BB962C8B-B14F-4D97-AF65-F5344CB8AC3E}">
        <p14:creationId xmlns:p14="http://schemas.microsoft.com/office/powerpoint/2010/main" val="1363909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F68D6E-5FA0-0157-475C-9D544B527D3A}"/>
              </a:ext>
            </a:extLst>
          </p:cNvPr>
          <p:cNvSpPr txBox="1"/>
          <p:nvPr/>
        </p:nvSpPr>
        <p:spPr>
          <a:xfrm>
            <a:off x="2383" y="0"/>
            <a:ext cx="6912768" cy="3272627"/>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
            </a:pPr>
            <a:r>
              <a:rPr lang="en-IN" sz="24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Zenith angle (</a:t>
            </a:r>
            <a:r>
              <a:rPr lang="en-IN" sz="2400" b="1" dirty="0" err="1">
                <a:solidFill>
                  <a:srgbClr val="7030A0"/>
                </a:solidFill>
                <a:latin typeface="Times New Roman" panose="02020603050405020304" pitchFamily="18" charset="0"/>
                <a:ea typeface="Calibri" panose="020F0502020204030204" pitchFamily="34" charset="0"/>
                <a:cs typeface="Times New Roman" panose="02020603050405020304" pitchFamily="18" charset="0"/>
              </a:rPr>
              <a:t>θz</a:t>
            </a:r>
            <a:r>
              <a:rPr lang="en-IN" sz="24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It is the </a:t>
            </a:r>
            <a:r>
              <a:rPr lang="en-IN" sz="2000" b="1" dirty="0">
                <a:solidFill>
                  <a:srgbClr val="FF0000"/>
                </a:solidFill>
                <a:latin typeface="Times New Roman" panose="02020603050405020304" pitchFamily="18" charset="0"/>
                <a:cs typeface="Times New Roman" panose="02020603050405020304" pitchFamily="18" charset="0"/>
              </a:rPr>
              <a:t>angle between sun’s ray and perpendicular (normal) to the horizontal plane </a:t>
            </a:r>
            <a:r>
              <a:rPr lang="en-IN" sz="2000" dirty="0">
                <a:latin typeface="Times New Roman" panose="02020603050405020304" pitchFamily="18" charset="0"/>
                <a:cs typeface="Times New Roman" panose="02020603050405020304" pitchFamily="18" charset="0"/>
              </a:rPr>
              <a:t>as shown in figure.</a:t>
            </a:r>
          </a:p>
          <a:p>
            <a:pPr marL="342900" lvl="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Also, zenith angle is </a:t>
            </a:r>
            <a:r>
              <a:rPr lang="en-IN" sz="2000" b="1" dirty="0">
                <a:solidFill>
                  <a:srgbClr val="FF0000"/>
                </a:solidFill>
                <a:latin typeface="Times New Roman" panose="02020603050405020304" pitchFamily="18" charset="0"/>
                <a:cs typeface="Times New Roman" panose="02020603050405020304" pitchFamily="18" charset="0"/>
              </a:rPr>
              <a:t>compliment of inclination (altitude) angle,</a:t>
            </a:r>
          </a:p>
          <a:p>
            <a:pPr lvl="6"/>
            <a:r>
              <a:rPr lang="en-IN" sz="2000" dirty="0">
                <a:latin typeface="Times New Roman" panose="02020603050405020304" pitchFamily="18" charset="0"/>
                <a:cs typeface="Times New Roman" panose="02020603050405020304" pitchFamily="18" charset="0"/>
              </a:rPr>
              <a:t>i.e., 	α+</a:t>
            </a:r>
            <a:r>
              <a:rPr lang="en-IN" sz="2000" dirty="0" err="1">
                <a:latin typeface="Times New Roman" panose="02020603050405020304" pitchFamily="18" charset="0"/>
                <a:cs typeface="Times New Roman" panose="02020603050405020304" pitchFamily="18" charset="0"/>
              </a:rPr>
              <a:t>θ</a:t>
            </a:r>
            <a:r>
              <a:rPr lang="en-IN" sz="2000" baseline="-25000" dirty="0" err="1">
                <a:latin typeface="Times New Roman" panose="02020603050405020304" pitchFamily="18" charset="0"/>
                <a:cs typeface="Times New Roman" panose="02020603050405020304" pitchFamily="18" charset="0"/>
              </a:rPr>
              <a:t>z</a:t>
            </a:r>
            <a:r>
              <a:rPr lang="en-IN" sz="2000" dirty="0">
                <a:latin typeface="Times New Roman" panose="02020603050405020304" pitchFamily="18" charset="0"/>
                <a:cs typeface="Times New Roman" panose="02020603050405020304" pitchFamily="18" charset="0"/>
              </a:rPr>
              <a:t>=90</a:t>
            </a:r>
            <a:r>
              <a:rPr lang="en-IN" sz="2000" baseline="30000" dirty="0">
                <a:latin typeface="Times New Roman" panose="02020603050405020304" pitchFamily="18" charset="0"/>
                <a:cs typeface="Times New Roman" panose="02020603050405020304" pitchFamily="18" charset="0"/>
              </a:rPr>
              <a:t>0</a:t>
            </a:r>
            <a:endParaRPr lang="en-IN" sz="2000" dirty="0">
              <a:latin typeface="Times New Roman" panose="02020603050405020304" pitchFamily="18" charset="0"/>
              <a:cs typeface="Times New Roman" panose="02020603050405020304" pitchFamily="18" charset="0"/>
            </a:endParaRPr>
          </a:p>
          <a:p>
            <a:pPr lvl="6"/>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θ</a:t>
            </a:r>
            <a:r>
              <a:rPr lang="en-IN" sz="2000" baseline="-25000" dirty="0" err="1">
                <a:latin typeface="Times New Roman" panose="02020603050405020304" pitchFamily="18" charset="0"/>
                <a:cs typeface="Times New Roman" panose="02020603050405020304" pitchFamily="18" charset="0"/>
              </a:rPr>
              <a:t>z</a:t>
            </a:r>
            <a:r>
              <a:rPr lang="en-IN" sz="2000" dirty="0">
                <a:latin typeface="Times New Roman" panose="02020603050405020304" pitchFamily="18" charset="0"/>
                <a:cs typeface="Times New Roman" panose="02020603050405020304" pitchFamily="18" charset="0"/>
              </a:rPr>
              <a:t>=90</a:t>
            </a:r>
            <a:r>
              <a:rPr lang="en-IN" sz="2000" baseline="30000" dirty="0">
                <a:latin typeface="Times New Roman" panose="02020603050405020304" pitchFamily="18" charset="0"/>
                <a:cs typeface="Times New Roman" panose="02020603050405020304" pitchFamily="18" charset="0"/>
              </a:rPr>
              <a:t>0</a:t>
            </a:r>
            <a:r>
              <a:rPr lang="en-IN" sz="2000" dirty="0">
                <a:latin typeface="Times New Roman" panose="02020603050405020304" pitchFamily="18" charset="0"/>
                <a:cs typeface="Times New Roman" panose="02020603050405020304" pitchFamily="18" charset="0"/>
              </a:rPr>
              <a:t>- α</a:t>
            </a:r>
          </a:p>
          <a:p>
            <a:pPr marL="342900" lvl="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Hence, at sunrise zenith angle is +90</a:t>
            </a:r>
            <a:r>
              <a:rPr lang="en-IN" sz="2000" baseline="30000" dirty="0">
                <a:latin typeface="Times New Roman" panose="02020603050405020304" pitchFamily="18" charset="0"/>
                <a:cs typeface="Times New Roman" panose="02020603050405020304" pitchFamily="18" charset="0"/>
              </a:rPr>
              <a:t>0 </a:t>
            </a:r>
            <a:r>
              <a:rPr lang="en-IN" sz="2000" dirty="0">
                <a:latin typeface="Times New Roman" panose="02020603050405020304" pitchFamily="18" charset="0"/>
                <a:cs typeface="Times New Roman" panose="02020603050405020304" pitchFamily="18" charset="0"/>
              </a:rPr>
              <a:t>whereas -90</a:t>
            </a:r>
            <a:r>
              <a:rPr lang="en-IN" sz="2000" baseline="30000" dirty="0">
                <a:latin typeface="Times New Roman" panose="02020603050405020304" pitchFamily="18" charset="0"/>
                <a:cs typeface="Times New Roman" panose="02020603050405020304" pitchFamily="18" charset="0"/>
              </a:rPr>
              <a:t>0 </a:t>
            </a:r>
            <a:r>
              <a:rPr lang="en-IN" sz="2000" dirty="0">
                <a:latin typeface="Times New Roman" panose="02020603050405020304" pitchFamily="18" charset="0"/>
                <a:cs typeface="Times New Roman" panose="02020603050405020304" pitchFamily="18" charset="0"/>
              </a:rPr>
              <a:t>at sun set.</a:t>
            </a:r>
          </a:p>
          <a:p>
            <a:pPr marL="342900" lvl="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Zenith angle for horizontal surface is given by,</a:t>
            </a:r>
          </a:p>
          <a:p>
            <a:pPr marL="342900" lvl="0" indent="-342900">
              <a:lnSpc>
                <a:spcPct val="107000"/>
              </a:lnSpc>
              <a:spcAft>
                <a:spcPts val="800"/>
              </a:spcAft>
              <a:buFont typeface="Wingdings" panose="05000000000000000000" pitchFamily="2" charset="2"/>
              <a:buChar char=""/>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D21E34E-9BDD-E7FF-3632-A3F9A087715A}"/>
              </a:ext>
            </a:extLst>
          </p:cNvPr>
          <p:cNvPicPr>
            <a:picLocks noChangeAspect="1"/>
          </p:cNvPicPr>
          <p:nvPr/>
        </p:nvPicPr>
        <p:blipFill>
          <a:blip r:embed="rId2"/>
          <a:stretch>
            <a:fillRect/>
          </a:stretch>
        </p:blipFill>
        <p:spPr>
          <a:xfrm>
            <a:off x="403620" y="3040448"/>
            <a:ext cx="4819650" cy="587468"/>
          </a:xfrm>
          <a:prstGeom prst="rect">
            <a:avLst/>
          </a:prstGeom>
        </p:spPr>
      </p:pic>
      <p:pic>
        <p:nvPicPr>
          <p:cNvPr id="6" name="Picture 5">
            <a:extLst>
              <a:ext uri="{FF2B5EF4-FFF2-40B4-BE49-F238E27FC236}">
                <a16:creationId xmlns:a16="http://schemas.microsoft.com/office/drawing/2014/main" id="{C140F9F1-227D-74DB-DC40-8C0FA42C0B76}"/>
              </a:ext>
            </a:extLst>
          </p:cNvPr>
          <p:cNvPicPr>
            <a:picLocks noChangeAspect="1"/>
          </p:cNvPicPr>
          <p:nvPr/>
        </p:nvPicPr>
        <p:blipFill>
          <a:blip r:embed="rId3"/>
          <a:srcRect l="14241" r="9756"/>
          <a:stretch>
            <a:fillRect/>
          </a:stretch>
        </p:blipFill>
        <p:spPr>
          <a:xfrm>
            <a:off x="6587729" y="243361"/>
            <a:ext cx="5172076" cy="2771302"/>
          </a:xfrm>
          <a:prstGeom prst="rect">
            <a:avLst/>
          </a:prstGeom>
        </p:spPr>
      </p:pic>
      <p:sp>
        <p:nvSpPr>
          <p:cNvPr id="5" name="TextBox 4">
            <a:extLst>
              <a:ext uri="{FF2B5EF4-FFF2-40B4-BE49-F238E27FC236}">
                <a16:creationId xmlns:a16="http://schemas.microsoft.com/office/drawing/2014/main" id="{106A50C7-A860-024D-1C5E-1EEA273F57FD}"/>
              </a:ext>
            </a:extLst>
          </p:cNvPr>
          <p:cNvSpPr txBox="1"/>
          <p:nvPr/>
        </p:nvSpPr>
        <p:spPr>
          <a:xfrm>
            <a:off x="-34530" y="3716037"/>
            <a:ext cx="6307930" cy="3155479"/>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24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Solar azimuth angle (</a:t>
            </a:r>
            <a:r>
              <a:rPr lang="en-US" sz="2400" b="1" dirty="0" err="1">
                <a:solidFill>
                  <a:srgbClr val="7030A0"/>
                </a:solidFill>
                <a:latin typeface="Times New Roman" panose="02020603050405020304" pitchFamily="18" charset="0"/>
                <a:ea typeface="Trebuchet MS" panose="020B0603020202020204" pitchFamily="34" charset="0"/>
                <a:cs typeface="Trebuchet MS" panose="020B0603020202020204" pitchFamily="34" charset="0"/>
              </a:rPr>
              <a:t>γ</a:t>
            </a:r>
            <a:r>
              <a:rPr lang="en-US" sz="2400" b="1" baseline="-25000" dirty="0" err="1">
                <a:solidFill>
                  <a:srgbClr val="7030A0"/>
                </a:solidFill>
                <a:latin typeface="Times New Roman" panose="02020603050405020304" pitchFamily="18" charset="0"/>
                <a:ea typeface="Trebuchet MS" panose="020B0603020202020204" pitchFamily="34" charset="0"/>
                <a:cs typeface="Trebuchet MS" panose="020B0603020202020204" pitchFamily="34" charset="0"/>
              </a:rPr>
              <a:t>s</a:t>
            </a:r>
            <a:r>
              <a:rPr lang="en-IN" sz="24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a:t>
            </a:r>
          </a:p>
          <a:p>
            <a:pPr marL="342900" marR="282575" lvl="0" indent="-342900" algn="just">
              <a:lnSpc>
                <a:spcPct val="115000"/>
              </a:lnSpc>
              <a:spcBef>
                <a:spcPts val="110"/>
              </a:spcBef>
              <a:buFont typeface="Symbol" panose="05050102010706020507" pitchFamily="18" charset="2"/>
              <a:buChar char=""/>
            </a:pP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It</a:t>
            </a:r>
            <a:r>
              <a:rPr lang="en-US" sz="2000" spc="11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is</a:t>
            </a:r>
            <a:r>
              <a:rPr lang="en-US" sz="2000" spc="11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000" spc="11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angle</a:t>
            </a:r>
            <a:r>
              <a:rPr lang="en-US" sz="2000" b="1" spc="11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between</a:t>
            </a:r>
            <a:r>
              <a:rPr lang="en-US" sz="2000" b="1" spc="11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000" b="1" spc="11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projection</a:t>
            </a:r>
            <a:r>
              <a:rPr lang="en-US" sz="2000" b="1" spc="11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of</a:t>
            </a:r>
            <a:r>
              <a:rPr lang="en-US" sz="2000" b="1" spc="11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sun’s</a:t>
            </a:r>
            <a:r>
              <a:rPr lang="en-US" sz="2000" b="1" spc="11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ray</a:t>
            </a:r>
            <a:r>
              <a:rPr lang="en-US" sz="2000" b="1" spc="11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to</a:t>
            </a:r>
            <a:r>
              <a:rPr lang="en-US" sz="2000" b="1" spc="11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000" b="1" spc="11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point</a:t>
            </a:r>
            <a:r>
              <a:rPr lang="en-US" sz="2000" b="1" spc="11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on</a:t>
            </a:r>
            <a:r>
              <a:rPr lang="en-US" sz="2000" b="1" spc="11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000" b="1" spc="11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horizontal</a:t>
            </a:r>
            <a:r>
              <a:rPr lang="en-US" sz="2000" b="1" spc="11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plane</a:t>
            </a:r>
            <a:r>
              <a:rPr lang="en-US" sz="2000" b="1" spc="11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and </a:t>
            </a:r>
            <a:r>
              <a:rPr lang="en-US" sz="2000" b="1" spc="-27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line due south passing through that point. </a:t>
            </a:r>
            <a:endParaRPr lang="en-IN" sz="2000" b="1" dirty="0">
              <a:solidFill>
                <a:srgbClr val="FF0000"/>
              </a:solidFill>
              <a:effectLst/>
              <a:latin typeface="Trebuchet MS" panose="020B0603020202020204" pitchFamily="34" charset="0"/>
              <a:ea typeface="Trebuchet MS" panose="020B0603020202020204" pitchFamily="34" charset="0"/>
              <a:cs typeface="Trebuchet MS" panose="020B0603020202020204" pitchFamily="34" charset="0"/>
            </a:endParaRPr>
          </a:p>
          <a:p>
            <a:pPr marL="342900" marR="282575" lvl="0" indent="-342900" algn="just">
              <a:lnSpc>
                <a:spcPct val="115000"/>
              </a:lnSpc>
              <a:spcBef>
                <a:spcPts val="110"/>
              </a:spcBef>
              <a:buFont typeface="Symbol" panose="05050102010706020507" pitchFamily="18" charset="2"/>
              <a:buChar char=""/>
            </a:pP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The value</a:t>
            </a:r>
            <a:r>
              <a:rPr lang="en-US" sz="2000" spc="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of the azimuth angle is taken positive</a:t>
            </a:r>
            <a:r>
              <a:rPr lang="en-US" sz="2000" spc="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when</a:t>
            </a:r>
            <a:r>
              <a:rPr lang="en-US" sz="2000" spc="12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it</a:t>
            </a:r>
            <a:r>
              <a:rPr lang="en-US" sz="2000" spc="12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is</a:t>
            </a:r>
            <a:r>
              <a:rPr lang="en-US" sz="2000" spc="12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measuring</a:t>
            </a:r>
            <a:r>
              <a:rPr lang="en-US" sz="2000" spc="12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form</a:t>
            </a:r>
            <a:r>
              <a:rPr lang="en-US" sz="2000" spc="12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south</a:t>
            </a:r>
            <a:r>
              <a:rPr lang="en-US" sz="2000" spc="12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towards</a:t>
            </a:r>
            <a:r>
              <a:rPr lang="en-US" sz="2000" spc="12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west.</a:t>
            </a:r>
            <a:endParaRPr lang="en-IN" sz="20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marR="282575" lvl="0" indent="-342900" algn="just">
              <a:lnSpc>
                <a:spcPct val="115000"/>
              </a:lnSpc>
              <a:spcBef>
                <a:spcPts val="110"/>
              </a:spcBef>
              <a:buFont typeface="Symbol" panose="05050102010706020507" pitchFamily="18" charset="2"/>
              <a:buChar char=""/>
            </a:pP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The equation</a:t>
            </a:r>
            <a:r>
              <a:rPr lang="en-US" sz="2000" spc="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of the azimuth angle of sun is given by,</a:t>
            </a:r>
            <a:endParaRPr lang="en-IN" sz="2000" dirty="0">
              <a:effectLst/>
              <a:latin typeface="Trebuchet MS" panose="020B0603020202020204" pitchFamily="34" charset="0"/>
              <a:ea typeface="Trebuchet MS" panose="020B0603020202020204" pitchFamily="34" charset="0"/>
              <a:cs typeface="Trebuchet MS" panose="020B0603020202020204" pitchFamily="34" charset="0"/>
            </a:endParaRPr>
          </a:p>
          <a:p>
            <a:pPr marL="588645" marR="282575" algn="just">
              <a:lnSpc>
                <a:spcPct val="115000"/>
              </a:lnSpc>
              <a:spcBef>
                <a:spcPts val="110"/>
              </a:spcBef>
            </a:pPr>
            <a:r>
              <a:rPr lang="en-US" sz="2400" b="1"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Cos</a:t>
            </a:r>
            <a:r>
              <a:rPr lang="en-US" sz="2400" b="1"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400" b="1" dirty="0" err="1">
                <a:effectLst/>
                <a:latin typeface="Times New Roman" panose="02020603050405020304" pitchFamily="18" charset="0"/>
                <a:ea typeface="Trebuchet MS" panose="020B0603020202020204" pitchFamily="34" charset="0"/>
                <a:cs typeface="Trebuchet MS" panose="020B0603020202020204" pitchFamily="34" charset="0"/>
              </a:rPr>
              <a:t>γ</a:t>
            </a:r>
            <a:r>
              <a:rPr lang="en-US" sz="2400" b="1" baseline="-25000" dirty="0" err="1">
                <a:effectLst/>
                <a:latin typeface="Times New Roman" panose="02020603050405020304" pitchFamily="18" charset="0"/>
                <a:ea typeface="Trebuchet MS" panose="020B0603020202020204" pitchFamily="34" charset="0"/>
                <a:cs typeface="Trebuchet MS" panose="020B0603020202020204" pitchFamily="34" charset="0"/>
              </a:rPr>
              <a:t>s</a:t>
            </a:r>
            <a:r>
              <a:rPr lang="en-US" sz="2400" b="1"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=(cos</a:t>
            </a:r>
            <a:r>
              <a:rPr lang="en-US" sz="2400" b="1"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400" b="1" dirty="0" err="1">
                <a:effectLst/>
                <a:latin typeface="Times New Roman" panose="02020603050405020304" pitchFamily="18" charset="0"/>
                <a:ea typeface="Trebuchet MS" panose="020B0603020202020204" pitchFamily="34" charset="0"/>
                <a:cs typeface="Trebuchet MS" panose="020B0603020202020204" pitchFamily="34" charset="0"/>
              </a:rPr>
              <a:t>θ</a:t>
            </a:r>
            <a:r>
              <a:rPr lang="en-US" sz="2400" b="1" baseline="-25000" dirty="0" err="1">
                <a:effectLst/>
                <a:latin typeface="Times New Roman" panose="02020603050405020304" pitchFamily="18" charset="0"/>
                <a:ea typeface="Trebuchet MS" panose="020B0603020202020204" pitchFamily="34" charset="0"/>
                <a:cs typeface="Trebuchet MS" panose="020B0603020202020204" pitchFamily="34" charset="0"/>
              </a:rPr>
              <a:t>z</a:t>
            </a:r>
            <a:r>
              <a:rPr lang="en-US" sz="2400" b="1"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sin</a:t>
            </a:r>
            <a:r>
              <a:rPr lang="en-US" sz="2400" b="1" dirty="0">
                <a:solidFill>
                  <a:srgbClr val="000000"/>
                </a:solidFill>
                <a:effectLst/>
                <a:latin typeface="Times New Roman" panose="02020603050405020304" pitchFamily="18" charset="0"/>
                <a:ea typeface="Trebuchet MS" panose="020B0603020202020204" pitchFamily="34" charset="0"/>
                <a:cs typeface="Trebuchet MS" panose="020B0603020202020204" pitchFamily="34" charset="0"/>
              </a:rPr>
              <a:t> λ</a:t>
            </a:r>
            <a:r>
              <a:rPr lang="en-US" sz="2400" b="1"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-sin</a:t>
            </a:r>
            <a:r>
              <a:rPr lang="en-US" sz="2400" b="1" dirty="0">
                <a:solidFill>
                  <a:srgbClr val="000000"/>
                </a:solidFill>
                <a:effectLst/>
                <a:latin typeface="Times New Roman" panose="02020603050405020304" pitchFamily="18" charset="0"/>
                <a:ea typeface="Trebuchet MS" panose="020B0603020202020204" pitchFamily="34" charset="0"/>
                <a:cs typeface="Trebuchet MS" panose="020B0603020202020204" pitchFamily="34" charset="0"/>
              </a:rPr>
              <a:t> δ)</a:t>
            </a:r>
            <a:r>
              <a:rPr lang="en-US" sz="2400" b="1"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/sin</a:t>
            </a:r>
            <a:r>
              <a:rPr lang="en-US" sz="2400" b="1"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400" b="1" dirty="0" err="1">
                <a:effectLst/>
                <a:latin typeface="Times New Roman" panose="02020603050405020304" pitchFamily="18" charset="0"/>
                <a:ea typeface="Trebuchet MS" panose="020B0603020202020204" pitchFamily="34" charset="0"/>
                <a:cs typeface="Trebuchet MS" panose="020B0603020202020204" pitchFamily="34" charset="0"/>
              </a:rPr>
              <a:t>θ</a:t>
            </a:r>
            <a:r>
              <a:rPr lang="en-US" sz="2400" b="1" baseline="-25000" dirty="0" err="1">
                <a:effectLst/>
                <a:latin typeface="Times New Roman" panose="02020603050405020304" pitchFamily="18" charset="0"/>
                <a:ea typeface="Trebuchet MS" panose="020B0603020202020204" pitchFamily="34" charset="0"/>
                <a:cs typeface="Trebuchet MS" panose="020B0603020202020204" pitchFamily="34" charset="0"/>
              </a:rPr>
              <a:t>z</a:t>
            </a:r>
            <a:r>
              <a:rPr lang="en-US" sz="2400" b="1"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cos</a:t>
            </a:r>
            <a:r>
              <a:rPr lang="en-US" sz="2400" b="1" dirty="0">
                <a:solidFill>
                  <a:srgbClr val="000000"/>
                </a:solidFill>
                <a:effectLst/>
                <a:latin typeface="Times New Roman" panose="02020603050405020304" pitchFamily="18" charset="0"/>
                <a:ea typeface="Trebuchet MS" panose="020B0603020202020204" pitchFamily="34" charset="0"/>
                <a:cs typeface="Trebuchet MS" panose="020B0603020202020204" pitchFamily="34" charset="0"/>
              </a:rPr>
              <a:t> λ</a:t>
            </a:r>
            <a:endParaRPr lang="en-IN" sz="2400" b="1" dirty="0">
              <a:effectLst/>
              <a:latin typeface="Trebuchet MS" panose="020B0603020202020204" pitchFamily="34" charset="0"/>
              <a:ea typeface="Trebuchet MS" panose="020B0603020202020204" pitchFamily="34" charset="0"/>
              <a:cs typeface="Trebuchet MS" panose="020B0603020202020204" pitchFamily="34" charset="0"/>
            </a:endParaRPr>
          </a:p>
        </p:txBody>
      </p:sp>
      <p:pic>
        <p:nvPicPr>
          <p:cNvPr id="7" name="Picture 6">
            <a:extLst>
              <a:ext uri="{FF2B5EF4-FFF2-40B4-BE49-F238E27FC236}">
                <a16:creationId xmlns:a16="http://schemas.microsoft.com/office/drawing/2014/main" id="{362AFAE5-208F-ED77-B9D2-8D7DD9B41591}"/>
              </a:ext>
            </a:extLst>
          </p:cNvPr>
          <p:cNvPicPr>
            <a:picLocks noChangeAspect="1"/>
          </p:cNvPicPr>
          <p:nvPr/>
        </p:nvPicPr>
        <p:blipFill>
          <a:blip r:embed="rId4"/>
          <a:stretch>
            <a:fillRect/>
          </a:stretch>
        </p:blipFill>
        <p:spPr>
          <a:xfrm>
            <a:off x="6753225" y="3128569"/>
            <a:ext cx="5305425" cy="3616888"/>
          </a:xfrm>
          <a:prstGeom prst="rect">
            <a:avLst/>
          </a:prstGeom>
        </p:spPr>
      </p:pic>
    </p:spTree>
    <p:extLst>
      <p:ext uri="{BB962C8B-B14F-4D97-AF65-F5344CB8AC3E}">
        <p14:creationId xmlns:p14="http://schemas.microsoft.com/office/powerpoint/2010/main" val="2065906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84B00E-4366-94B9-6778-EBF68F644114}"/>
              </a:ext>
            </a:extLst>
          </p:cNvPr>
          <p:cNvSpPr txBox="1"/>
          <p:nvPr/>
        </p:nvSpPr>
        <p:spPr>
          <a:xfrm>
            <a:off x="2382" y="184085"/>
            <a:ext cx="7112793" cy="6210931"/>
          </a:xfrm>
          <a:prstGeom prst="rect">
            <a:avLst/>
          </a:prstGeom>
          <a:noFill/>
        </p:spPr>
        <p:txBody>
          <a:bodyPr wrap="square">
            <a:spAutoFit/>
          </a:bodyPr>
          <a:lstStyle/>
          <a:p>
            <a:pPr marL="342900" marR="282575" lvl="0" indent="-342900" algn="just">
              <a:lnSpc>
                <a:spcPct val="115000"/>
              </a:lnSpc>
              <a:spcBef>
                <a:spcPts val="110"/>
              </a:spcBef>
              <a:buFont typeface="Wingdings" panose="05000000000000000000" pitchFamily="2" charset="2"/>
              <a:buChar char=""/>
            </a:pPr>
            <a:r>
              <a:rPr lang="en-US" sz="24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Tilt angle or slope (β):</a:t>
            </a:r>
            <a:endParaRPr lang="en-IN" sz="24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n-IN" sz="24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The</a:t>
            </a:r>
            <a:r>
              <a:rPr lang="en-IN" sz="2400" spc="13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tilt</a:t>
            </a:r>
            <a:r>
              <a:rPr lang="en-IN" sz="2400" spc="13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angle</a:t>
            </a:r>
            <a:r>
              <a:rPr lang="en-IN" sz="2400" spc="13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is</a:t>
            </a:r>
            <a:r>
              <a:rPr lang="en-IN" sz="2400" spc="13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the</a:t>
            </a:r>
            <a:r>
              <a:rPr lang="en-IN" sz="2400" b="1" spc="1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angle</a:t>
            </a:r>
            <a:r>
              <a:rPr lang="en-IN" sz="2400" b="1" spc="1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between</a:t>
            </a:r>
            <a:r>
              <a:rPr lang="en-IN" sz="2400" b="1" spc="1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the</a:t>
            </a:r>
            <a:r>
              <a:rPr lang="en-IN" sz="2400" b="1" spc="1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inclined</a:t>
            </a:r>
            <a:r>
              <a:rPr lang="en-IN" sz="2400" b="1" spc="1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slope</a:t>
            </a:r>
            <a:r>
              <a:rPr lang="en-IN" sz="2400" b="1" spc="1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and</a:t>
            </a:r>
            <a:r>
              <a:rPr lang="en-IN" sz="2400" b="1" spc="1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the</a:t>
            </a:r>
            <a:r>
              <a:rPr lang="en-IN" sz="2400" b="1" spc="1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horizontal</a:t>
            </a:r>
            <a:r>
              <a:rPr lang="en-IN" sz="2400" b="1" spc="1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plane</a:t>
            </a:r>
            <a:r>
              <a:rPr lang="en-IN" sz="2400" b="1" spc="1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as</a:t>
            </a:r>
            <a:r>
              <a:rPr lang="en-IN" sz="2400" spc="13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shown</a:t>
            </a:r>
            <a:r>
              <a:rPr lang="en-IN" sz="2400" spc="13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in </a:t>
            </a:r>
            <a:r>
              <a:rPr lang="en-IN" sz="2400" spc="-275"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the</a:t>
            </a:r>
            <a:r>
              <a:rPr lang="en-IN" sz="2400" spc="115"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figure.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800"/>
              </a:spcAft>
              <a:buFont typeface="Symbol" panose="05050102010706020507" pitchFamily="18" charset="2"/>
              <a:buChar char=""/>
            </a:pPr>
            <a:r>
              <a:rPr lang="en-IN" sz="24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For horizontal surface slope (</a:t>
            </a:r>
            <a:r>
              <a:rPr lang="en-I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β</a:t>
            </a:r>
            <a:r>
              <a:rPr lang="en-IN" sz="24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)=0</a:t>
            </a:r>
            <a:r>
              <a:rPr lang="en-IN" sz="2400" baseline="300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0</a:t>
            </a:r>
            <a:endParaRPr lang="en-IN" sz="24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4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Angle of incidence (θ):</a:t>
            </a:r>
          </a:p>
          <a:p>
            <a:pPr marL="342900" lvl="0" indent="-342900" algn="just">
              <a:lnSpc>
                <a:spcPct val="107000"/>
              </a:lnSpc>
              <a:buFont typeface="Symbol" panose="05050102010706020507" pitchFamily="18" charset="2"/>
              <a:buChar char=""/>
            </a:pPr>
            <a:r>
              <a:rPr lang="en-IN" sz="24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The</a:t>
            </a:r>
            <a:r>
              <a:rPr lang="en-IN" sz="2400" spc="9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angle</a:t>
            </a:r>
            <a:r>
              <a:rPr lang="en-IN" sz="2400" spc="95"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of</a:t>
            </a:r>
            <a:r>
              <a:rPr lang="en-IN" sz="2400" spc="9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incidence</a:t>
            </a:r>
            <a:r>
              <a:rPr lang="en-IN" sz="2400" spc="9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for</a:t>
            </a:r>
            <a:r>
              <a:rPr lang="en-IN" sz="2400" spc="9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any</a:t>
            </a:r>
            <a:r>
              <a:rPr lang="en-IN" sz="2400" spc="95"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surface</a:t>
            </a:r>
            <a:r>
              <a:rPr lang="en-IN" sz="2400" spc="95"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is</a:t>
            </a:r>
            <a:r>
              <a:rPr lang="en-IN" sz="2400" spc="9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defined</a:t>
            </a:r>
            <a:r>
              <a:rPr lang="en-IN" sz="2400" spc="9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as</a:t>
            </a:r>
            <a:r>
              <a:rPr lang="en-IN" sz="2400" spc="95"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the</a:t>
            </a:r>
            <a:r>
              <a:rPr lang="en-IN" sz="2400" spc="9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angle</a:t>
            </a:r>
            <a:r>
              <a:rPr lang="en-IN" sz="2400" b="1" spc="9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formed</a:t>
            </a:r>
            <a:r>
              <a:rPr lang="en-IN" sz="2400" b="1" spc="9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between</a:t>
            </a:r>
            <a:r>
              <a:rPr lang="en-IN" sz="2400" b="1" spc="9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the</a:t>
            </a:r>
            <a:r>
              <a:rPr lang="en-IN" sz="2400" b="1" spc="9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direction</a:t>
            </a:r>
            <a:r>
              <a:rPr lang="en-IN" sz="2400" b="1" spc="-27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of</a:t>
            </a:r>
            <a:r>
              <a:rPr lang="en-IN" sz="2400" b="1" spc="9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the</a:t>
            </a:r>
            <a:r>
              <a:rPr lang="en-IN" sz="2400" b="1" spc="9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sun</a:t>
            </a:r>
            <a:r>
              <a:rPr lang="en-IN" sz="2400" b="1" spc="9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ray</a:t>
            </a:r>
            <a:r>
              <a:rPr lang="en-IN" sz="2400" b="1" spc="9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and</a:t>
            </a:r>
            <a:r>
              <a:rPr lang="en-IN" sz="2400" b="1" spc="9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the</a:t>
            </a:r>
            <a:r>
              <a:rPr lang="en-IN" sz="2400" b="1" spc="9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line</a:t>
            </a:r>
            <a:r>
              <a:rPr lang="en-IN" sz="2400" b="1" spc="9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normal</a:t>
            </a:r>
            <a:r>
              <a:rPr lang="en-IN" sz="2400" b="1" spc="9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to</a:t>
            </a:r>
            <a:r>
              <a:rPr lang="en-IN" sz="2400" b="1" spc="9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the</a:t>
            </a:r>
            <a:r>
              <a:rPr lang="en-IN" sz="2400" b="1" spc="9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surface</a:t>
            </a:r>
            <a:r>
              <a:rPr lang="en-IN" sz="2400" b="1" spc="9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as</a:t>
            </a:r>
            <a:r>
              <a:rPr lang="en-IN" sz="2400" b="1" spc="9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shown</a:t>
            </a:r>
            <a:r>
              <a:rPr lang="en-IN" sz="2400" b="1" spc="9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in</a:t>
            </a:r>
            <a:r>
              <a:rPr lang="en-IN" sz="2400" b="1" spc="9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the</a:t>
            </a:r>
            <a:r>
              <a:rPr lang="en-IN" sz="2400" b="1" spc="9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figure.</a:t>
            </a:r>
            <a:endParaRPr lang="en-IN" sz="2400" b="1"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24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Simply, it is an </a:t>
            </a:r>
            <a:r>
              <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angle between plane surface and normal to that surface</a:t>
            </a:r>
            <a:r>
              <a:rPr lang="en-IN" sz="24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sz="24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For horizontal surface, zenith angle</a:t>
            </a:r>
            <a:r>
              <a:rPr lang="en-IN"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en-IN"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θ</a:t>
            </a:r>
            <a:r>
              <a:rPr lang="en-IN" sz="24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z</a:t>
            </a:r>
            <a:r>
              <a:rPr lang="en-IN"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en-IN" sz="24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 =Angle of incidence</a:t>
            </a:r>
            <a:r>
              <a:rPr lang="en-IN"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(θ).</a:t>
            </a:r>
          </a:p>
          <a:p>
            <a:pPr marL="342900" lvl="0" indent="-342900" algn="just">
              <a:lnSpc>
                <a:spcPct val="115000"/>
              </a:lnSpc>
              <a:spcAft>
                <a:spcPts val="800"/>
              </a:spcAft>
              <a:buFont typeface="Symbol" panose="05050102010706020507" pitchFamily="18" charset="2"/>
              <a:buChar char=""/>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E77CA5BF-A58D-0D96-1E1A-EE0053082195}"/>
              </a:ext>
            </a:extLst>
          </p:cNvPr>
          <p:cNvPicPr>
            <a:picLocks noChangeAspect="1"/>
          </p:cNvPicPr>
          <p:nvPr/>
        </p:nvPicPr>
        <p:blipFill>
          <a:blip r:embed="rId2"/>
          <a:stretch>
            <a:fillRect/>
          </a:stretch>
        </p:blipFill>
        <p:spPr>
          <a:xfrm>
            <a:off x="1456373" y="6326905"/>
            <a:ext cx="4878705" cy="531095"/>
          </a:xfrm>
          <a:prstGeom prst="rect">
            <a:avLst/>
          </a:prstGeom>
        </p:spPr>
      </p:pic>
      <p:pic>
        <p:nvPicPr>
          <p:cNvPr id="4" name="Picture 3">
            <a:extLst>
              <a:ext uri="{FF2B5EF4-FFF2-40B4-BE49-F238E27FC236}">
                <a16:creationId xmlns:a16="http://schemas.microsoft.com/office/drawing/2014/main" id="{31386CC9-7FD0-51C4-ADDC-1AFC371B90C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rcRect l="11480" t="5716" r="10714"/>
          <a:stretch>
            <a:fillRect/>
          </a:stretch>
        </p:blipFill>
        <p:spPr>
          <a:xfrm>
            <a:off x="7458074" y="3243264"/>
            <a:ext cx="4357689" cy="3430652"/>
          </a:xfrm>
          <a:prstGeom prst="rect">
            <a:avLst/>
          </a:prstGeom>
        </p:spPr>
      </p:pic>
      <p:pic>
        <p:nvPicPr>
          <p:cNvPr id="6" name="Picture 5">
            <a:extLst>
              <a:ext uri="{FF2B5EF4-FFF2-40B4-BE49-F238E27FC236}">
                <a16:creationId xmlns:a16="http://schemas.microsoft.com/office/drawing/2014/main" id="{AA594AE0-FE82-1DE1-ECBD-0B8D59383E3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rcRect l="13138" r="8326"/>
          <a:stretch>
            <a:fillRect/>
          </a:stretch>
        </p:blipFill>
        <p:spPr>
          <a:xfrm>
            <a:off x="7729538" y="748960"/>
            <a:ext cx="4357688" cy="2265702"/>
          </a:xfrm>
          <a:prstGeom prst="rect">
            <a:avLst/>
          </a:prstGeom>
        </p:spPr>
      </p:pic>
    </p:spTree>
    <p:extLst>
      <p:ext uri="{BB962C8B-B14F-4D97-AF65-F5344CB8AC3E}">
        <p14:creationId xmlns:p14="http://schemas.microsoft.com/office/powerpoint/2010/main" val="3692115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9E6E45-F571-C33A-3A83-BBAA3FA73F7B}"/>
              </a:ext>
            </a:extLst>
          </p:cNvPr>
          <p:cNvSpPr txBox="1"/>
          <p:nvPr/>
        </p:nvSpPr>
        <p:spPr>
          <a:xfrm>
            <a:off x="0" y="0"/>
            <a:ext cx="8958263" cy="2647391"/>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24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Surface azimuth angle (γ):</a:t>
            </a:r>
          </a:p>
          <a:p>
            <a:pPr marL="342900" marR="282575" lvl="0" indent="-342900" algn="just">
              <a:lnSpc>
                <a:spcPct val="102000"/>
              </a:lnSpc>
              <a:spcBef>
                <a:spcPts val="460"/>
              </a:spcBef>
              <a:buFont typeface="Symbol" panose="05050102010706020507" pitchFamily="18" charset="2"/>
              <a:buChar char=""/>
            </a:pPr>
            <a:r>
              <a:rPr lang="en-US" sz="2000" dirty="0">
                <a:solidFill>
                  <a:srgbClr val="000000"/>
                </a:solidFill>
                <a:effectLst/>
                <a:latin typeface="Times New Roman" panose="02020603050405020304" pitchFamily="18" charset="0"/>
                <a:ea typeface="Trebuchet MS" panose="020B0603020202020204" pitchFamily="34" charset="0"/>
                <a:cs typeface="Trebuchet MS" panose="020B0603020202020204" pitchFamily="34" charset="0"/>
              </a:rPr>
              <a:t>It</a:t>
            </a:r>
            <a:r>
              <a:rPr lang="en-US" sz="2000" spc="120" dirty="0">
                <a:solidFill>
                  <a:srgbClr val="00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000000"/>
                </a:solidFill>
                <a:effectLst/>
                <a:latin typeface="Times New Roman" panose="02020603050405020304" pitchFamily="18" charset="0"/>
                <a:ea typeface="Trebuchet MS" panose="020B0603020202020204" pitchFamily="34" charset="0"/>
                <a:cs typeface="Trebuchet MS" panose="020B0603020202020204" pitchFamily="34" charset="0"/>
              </a:rPr>
              <a:t>is</a:t>
            </a:r>
            <a:r>
              <a:rPr lang="en-US" sz="2000" spc="125" dirty="0">
                <a:solidFill>
                  <a:srgbClr val="00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000" b="1" spc="12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angle</a:t>
            </a:r>
            <a:r>
              <a:rPr lang="en-US" sz="2000" b="1" spc="12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in</a:t>
            </a:r>
            <a:r>
              <a:rPr lang="en-US" sz="2000" b="1" spc="12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horizontal</a:t>
            </a:r>
            <a:r>
              <a:rPr lang="en-US" sz="2000" b="1" spc="12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plane</a:t>
            </a:r>
            <a:r>
              <a:rPr lang="en-US" sz="2000" b="1" spc="12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between</a:t>
            </a:r>
            <a:r>
              <a:rPr lang="en-US" sz="2000" b="1" spc="12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000" b="1" spc="12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line</a:t>
            </a:r>
            <a:r>
              <a:rPr lang="en-US" sz="2000" b="1" spc="12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due</a:t>
            </a:r>
            <a:r>
              <a:rPr lang="en-US" sz="2000" b="1" spc="12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south</a:t>
            </a:r>
            <a:r>
              <a:rPr lang="en-US" sz="2000" b="1" spc="12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and</a:t>
            </a:r>
            <a:r>
              <a:rPr lang="en-US" sz="2000" b="1" spc="12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000" b="1" spc="12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horizontal</a:t>
            </a:r>
            <a:r>
              <a:rPr lang="en-US" sz="2000" b="1" spc="12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projection</a:t>
            </a:r>
            <a:r>
              <a:rPr lang="en-US" sz="2000" b="1" spc="-27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of normal to the inclined plane surface. </a:t>
            </a:r>
            <a:endParaRPr lang="en-IN" sz="2000" b="1" dirty="0">
              <a:solidFill>
                <a:srgbClr val="FF0000"/>
              </a:solidFill>
              <a:effectLst/>
              <a:latin typeface="Trebuchet MS" panose="020B0603020202020204" pitchFamily="34" charset="0"/>
              <a:ea typeface="Trebuchet MS" panose="020B0603020202020204" pitchFamily="34" charset="0"/>
              <a:cs typeface="Trebuchet MS" panose="020B0603020202020204" pitchFamily="34" charset="0"/>
            </a:endParaRPr>
          </a:p>
          <a:p>
            <a:pPr marL="342900" marR="282575" lvl="0" indent="-342900" algn="just">
              <a:lnSpc>
                <a:spcPct val="102000"/>
              </a:lnSpc>
              <a:spcBef>
                <a:spcPts val="460"/>
              </a:spcBef>
              <a:buFont typeface="Symbol" panose="05050102010706020507" pitchFamily="18" charset="2"/>
              <a:buChar char=""/>
            </a:pPr>
            <a:r>
              <a:rPr lang="en-US" sz="2000" dirty="0">
                <a:solidFill>
                  <a:srgbClr val="000000"/>
                </a:solidFill>
                <a:effectLst/>
                <a:latin typeface="Times New Roman" panose="02020603050405020304" pitchFamily="18" charset="0"/>
                <a:ea typeface="Trebuchet MS" panose="020B0603020202020204" pitchFamily="34" charset="0"/>
                <a:cs typeface="Trebuchet MS" panose="020B0603020202020204" pitchFamily="34" charset="0"/>
              </a:rPr>
              <a:t>It is taken as positive when measured form south</a:t>
            </a:r>
            <a:r>
              <a:rPr lang="en-US" sz="2000" spc="5" dirty="0">
                <a:solidFill>
                  <a:srgbClr val="00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000000"/>
                </a:solidFill>
                <a:effectLst/>
                <a:latin typeface="Times New Roman" panose="02020603050405020304" pitchFamily="18" charset="0"/>
                <a:ea typeface="Trebuchet MS" panose="020B0603020202020204" pitchFamily="34" charset="0"/>
                <a:cs typeface="Trebuchet MS" panose="020B0603020202020204" pitchFamily="34" charset="0"/>
              </a:rPr>
              <a:t>towards</a:t>
            </a:r>
            <a:r>
              <a:rPr lang="en-US" sz="2000" spc="115" dirty="0">
                <a:solidFill>
                  <a:srgbClr val="00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000000"/>
                </a:solidFill>
                <a:effectLst/>
                <a:latin typeface="Times New Roman" panose="02020603050405020304" pitchFamily="18" charset="0"/>
                <a:ea typeface="Trebuchet MS" panose="020B0603020202020204" pitchFamily="34" charset="0"/>
                <a:cs typeface="Trebuchet MS" panose="020B0603020202020204" pitchFamily="34" charset="0"/>
              </a:rPr>
              <a:t>west.</a:t>
            </a:r>
            <a:endParaRPr lang="en-IN" sz="20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marR="282575" lvl="0" indent="-342900" algn="just">
              <a:lnSpc>
                <a:spcPct val="102000"/>
              </a:lnSpc>
              <a:spcBef>
                <a:spcPts val="460"/>
              </a:spcBef>
              <a:buFont typeface="Symbol" panose="05050102010706020507" pitchFamily="18" charset="2"/>
              <a:buChar char=""/>
            </a:pPr>
            <a:r>
              <a:rPr lang="en-US" sz="2000" spc="-20" dirty="0">
                <a:solidFill>
                  <a:srgbClr val="000000"/>
                </a:solidFill>
                <a:effectLst/>
                <a:latin typeface="Times New Roman" panose="02020603050405020304" pitchFamily="18" charset="0"/>
                <a:ea typeface="Trebuchet MS" panose="020B0603020202020204" pitchFamily="34" charset="0"/>
                <a:cs typeface="Trebuchet MS" panose="020B0603020202020204" pitchFamily="34" charset="0"/>
              </a:rPr>
              <a:t>Most noteworthy, one must make use of the following formula for the purpose of azimuth calculation to the west: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γ</a:t>
            </a:r>
            <a:r>
              <a:rPr lang="en-US" sz="2000" b="1" spc="-2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 360 – d, </a:t>
            </a:r>
            <a:r>
              <a:rPr lang="en-US" sz="2000" spc="-20" dirty="0">
                <a:solidFill>
                  <a:srgbClr val="000000"/>
                </a:solidFill>
                <a:effectLst/>
                <a:latin typeface="Times New Roman" panose="02020603050405020304" pitchFamily="18" charset="0"/>
                <a:ea typeface="Trebuchet MS" panose="020B0603020202020204" pitchFamily="34" charset="0"/>
                <a:cs typeface="Trebuchet MS" panose="020B0603020202020204" pitchFamily="34" charset="0"/>
              </a:rPr>
              <a:t>where “</a:t>
            </a:r>
            <a:r>
              <a:rPr lang="en-US" sz="2000" b="1" dirty="0">
                <a:effectLst/>
                <a:latin typeface="Times New Roman" panose="02020603050405020304" pitchFamily="18" charset="0"/>
                <a:ea typeface="Trebuchet MS" panose="020B0603020202020204" pitchFamily="34" charset="0"/>
                <a:cs typeface="Trebuchet MS" panose="020B0603020202020204" pitchFamily="34" charset="0"/>
              </a:rPr>
              <a:t>γ</a:t>
            </a:r>
            <a:r>
              <a:rPr lang="en-US" sz="2000" spc="-20" dirty="0">
                <a:solidFill>
                  <a:srgbClr val="000000"/>
                </a:solidFill>
                <a:effectLst/>
                <a:latin typeface="Times New Roman" panose="02020603050405020304" pitchFamily="18" charset="0"/>
                <a:ea typeface="Trebuchet MS" panose="020B0603020202020204" pitchFamily="34" charset="0"/>
                <a:cs typeface="Trebuchet MS" panose="020B0603020202020204" pitchFamily="34" charset="0"/>
              </a:rPr>
              <a:t>” is the azimuth, one intends to find, and “d” is the distance in the form of degrees from due north.</a:t>
            </a:r>
            <a:endParaRPr lang="en-IN" sz="2000" dirty="0">
              <a:effectLst/>
              <a:latin typeface="Trebuchet MS" panose="020B0603020202020204" pitchFamily="34" charset="0"/>
              <a:ea typeface="Trebuchet MS" panose="020B0603020202020204" pitchFamily="34" charset="0"/>
              <a:cs typeface="Trebuchet MS" panose="020B0603020202020204" pitchFamily="34" charset="0"/>
            </a:endParaRPr>
          </a:p>
        </p:txBody>
      </p:sp>
      <p:pic>
        <p:nvPicPr>
          <p:cNvPr id="5" name="Picture 4">
            <a:extLst>
              <a:ext uri="{FF2B5EF4-FFF2-40B4-BE49-F238E27FC236}">
                <a16:creationId xmlns:a16="http://schemas.microsoft.com/office/drawing/2014/main" id="{8C1C2252-6197-15C2-F43D-AA6EF06EBB5E}"/>
              </a:ext>
            </a:extLst>
          </p:cNvPr>
          <p:cNvPicPr>
            <a:picLocks noChangeAspect="1"/>
          </p:cNvPicPr>
          <p:nvPr/>
        </p:nvPicPr>
        <p:blipFill>
          <a:blip r:embed="rId2"/>
          <a:stretch>
            <a:fillRect/>
          </a:stretch>
        </p:blipFill>
        <p:spPr>
          <a:xfrm>
            <a:off x="8558213" y="0"/>
            <a:ext cx="3633787" cy="4071938"/>
          </a:xfrm>
          <a:prstGeom prst="rect">
            <a:avLst/>
          </a:prstGeom>
        </p:spPr>
      </p:pic>
      <p:sp>
        <p:nvSpPr>
          <p:cNvPr id="4" name="TextBox 3">
            <a:extLst>
              <a:ext uri="{FF2B5EF4-FFF2-40B4-BE49-F238E27FC236}">
                <a16:creationId xmlns:a16="http://schemas.microsoft.com/office/drawing/2014/main" id="{ECA17262-C156-26C9-7217-B74E469D01CC}"/>
              </a:ext>
            </a:extLst>
          </p:cNvPr>
          <p:cNvSpPr txBox="1"/>
          <p:nvPr/>
        </p:nvSpPr>
        <p:spPr>
          <a:xfrm>
            <a:off x="0" y="2610314"/>
            <a:ext cx="5324476" cy="3631763"/>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IN" sz="24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Hour angle(ω):</a:t>
            </a:r>
          </a:p>
          <a:p>
            <a:pPr marL="342900" lvl="0" indent="-342900" algn="just">
              <a:lnSpc>
                <a:spcPct val="115000"/>
              </a:lnSpc>
              <a:spcAft>
                <a:spcPts val="800"/>
              </a:spcAft>
              <a:buFont typeface="Symbol" panose="05050102010706020507" pitchFamily="18" charset="2"/>
              <a:buChar char=""/>
            </a:pP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It</a:t>
            </a:r>
            <a:r>
              <a:rPr lang="en-IN" sz="2400" b="1" spc="16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is</a:t>
            </a:r>
            <a:r>
              <a:rPr lang="en-IN" sz="2400" b="1" spc="15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an</a:t>
            </a:r>
            <a:r>
              <a:rPr lang="en-IN" sz="2400" b="1" spc="16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angular</a:t>
            </a:r>
            <a:r>
              <a:rPr lang="en-IN" sz="2400" b="1" spc="15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measure</a:t>
            </a:r>
            <a:r>
              <a:rPr lang="en-IN" sz="2400" b="1" spc="16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of</a:t>
            </a:r>
            <a:r>
              <a:rPr lang="en-IN" sz="2400" b="1" spc="16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time.</a:t>
            </a:r>
          </a:p>
          <a:p>
            <a:pPr marL="342900" indent="-342900" algn="just">
              <a:lnSpc>
                <a:spcPct val="115000"/>
              </a:lnSpc>
              <a:spcAft>
                <a:spcPts val="800"/>
              </a:spcAft>
              <a:buFont typeface="Symbol" panose="05050102010706020507" pitchFamily="18" charset="2"/>
              <a:buChar char=""/>
            </a:pPr>
            <a:r>
              <a:rPr lang="en-IN"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hour angle at any instant is the angle through which the earth has to turn to bring the</a:t>
            </a:r>
            <a:r>
              <a:rPr lang="en-IN" sz="2400" spc="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meridian</a:t>
            </a:r>
            <a:r>
              <a:rPr lang="en-IN" sz="2400" spc="15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of</a:t>
            </a:r>
            <a:r>
              <a:rPr lang="en-IN" sz="2400" spc="16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a:t>
            </a:r>
            <a:r>
              <a:rPr lang="en-IN" sz="2400" spc="15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observer</a:t>
            </a:r>
            <a:r>
              <a:rPr lang="en-IN" sz="2400" spc="16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directly</a:t>
            </a:r>
            <a:r>
              <a:rPr lang="en-IN" sz="2400" spc="15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a:t>
            </a:r>
            <a:r>
              <a:rPr lang="en-IN" sz="2400" spc="16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line</a:t>
            </a:r>
            <a:r>
              <a:rPr lang="en-IN" sz="2400" spc="15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with</a:t>
            </a:r>
            <a:r>
              <a:rPr lang="en-IN" sz="2400" spc="16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sun’s</a:t>
            </a:r>
            <a:r>
              <a:rPr lang="en-IN" sz="2400" spc="16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rays.</a:t>
            </a:r>
            <a:r>
              <a:rPr lang="en-IN" sz="2400" spc="15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800"/>
              </a:spcAft>
              <a:buFont typeface="Symbol" panose="05050102010706020507" pitchFamily="18" charset="2"/>
              <a:buChar char=""/>
            </a:pPr>
            <a:endPar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5B59D941-C784-8910-C3C7-FDD1F63F088E}"/>
              </a:ext>
            </a:extLst>
          </p:cNvPr>
          <p:cNvPicPr>
            <a:picLocks noChangeAspect="1"/>
          </p:cNvPicPr>
          <p:nvPr/>
        </p:nvPicPr>
        <p:blipFill>
          <a:blip r:embed="rId3"/>
          <a:stretch>
            <a:fillRect/>
          </a:stretch>
        </p:blipFill>
        <p:spPr>
          <a:xfrm>
            <a:off x="156993" y="5686425"/>
            <a:ext cx="4615031" cy="1042949"/>
          </a:xfrm>
          <a:prstGeom prst="rect">
            <a:avLst/>
          </a:prstGeom>
        </p:spPr>
      </p:pic>
      <p:pic>
        <p:nvPicPr>
          <p:cNvPr id="8" name="Picture 7">
            <a:extLst>
              <a:ext uri="{FF2B5EF4-FFF2-40B4-BE49-F238E27FC236}">
                <a16:creationId xmlns:a16="http://schemas.microsoft.com/office/drawing/2014/main" id="{123F1134-F968-0A4C-A470-26D4173206C4}"/>
              </a:ext>
            </a:extLst>
          </p:cNvPr>
          <p:cNvPicPr>
            <a:picLocks noChangeAspect="1"/>
          </p:cNvPicPr>
          <p:nvPr/>
        </p:nvPicPr>
        <p:blipFill>
          <a:blip r:embed="rId4"/>
          <a:stretch>
            <a:fillRect/>
          </a:stretch>
        </p:blipFill>
        <p:spPr>
          <a:xfrm>
            <a:off x="5629274" y="4210610"/>
            <a:ext cx="6562726" cy="2518764"/>
          </a:xfrm>
          <a:prstGeom prst="rect">
            <a:avLst/>
          </a:prstGeom>
        </p:spPr>
      </p:pic>
    </p:spTree>
    <p:extLst>
      <p:ext uri="{BB962C8B-B14F-4D97-AF65-F5344CB8AC3E}">
        <p14:creationId xmlns:p14="http://schemas.microsoft.com/office/powerpoint/2010/main" val="3652785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0DB423-C136-52B4-1A5B-3E50760D7050}"/>
              </a:ext>
            </a:extLst>
          </p:cNvPr>
          <p:cNvSpPr txBox="1"/>
          <p:nvPr/>
        </p:nvSpPr>
        <p:spPr>
          <a:xfrm>
            <a:off x="2382" y="0"/>
            <a:ext cx="12189618" cy="1434367"/>
          </a:xfrm>
          <a:prstGeom prst="rect">
            <a:avLst/>
          </a:prstGeom>
          <a:noFill/>
        </p:spPr>
        <p:txBody>
          <a:bodyPr wrap="square">
            <a:spAutoFit/>
          </a:bodyPr>
          <a:lstStyle/>
          <a:p>
            <a:pPr>
              <a:lnSpc>
                <a:spcPct val="115000"/>
              </a:lnSpc>
              <a:spcAft>
                <a:spcPts val="800"/>
              </a:spcAft>
              <a:buNone/>
            </a:pPr>
            <a:r>
              <a:rPr lang="en-IN" sz="22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Case (i): At sun rise, hour angle: -</a:t>
            </a:r>
            <a:endParaRPr lang="en-IN" sz="22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800"/>
              </a:spcAft>
              <a:buAutoNum type="alphaLcParenBoth"/>
            </a:pPr>
            <a:r>
              <a:rPr lang="en-IN" sz="2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 horizontal surface,</a:t>
            </a:r>
          </a:p>
          <a:p>
            <a:pPr>
              <a:lnSpc>
                <a:spcPct val="115000"/>
              </a:lnSpc>
              <a:spcAft>
                <a:spcPts val="800"/>
              </a:spcAft>
            </a:pP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6BE7D5D-288A-89FE-02CD-B0FC8430D56C}"/>
              </a:ext>
            </a:extLst>
          </p:cNvPr>
          <p:cNvPicPr>
            <a:picLocks noChangeAspect="1"/>
          </p:cNvPicPr>
          <p:nvPr/>
        </p:nvPicPr>
        <p:blipFill>
          <a:blip r:embed="rId2"/>
          <a:stretch>
            <a:fillRect/>
          </a:stretch>
        </p:blipFill>
        <p:spPr>
          <a:xfrm>
            <a:off x="1905000" y="923979"/>
            <a:ext cx="3638550" cy="510387"/>
          </a:xfrm>
          <a:prstGeom prst="rect">
            <a:avLst/>
          </a:prstGeom>
        </p:spPr>
      </p:pic>
      <p:sp>
        <p:nvSpPr>
          <p:cNvPr id="6" name="TextBox 5">
            <a:extLst>
              <a:ext uri="{FF2B5EF4-FFF2-40B4-BE49-F238E27FC236}">
                <a16:creationId xmlns:a16="http://schemas.microsoft.com/office/drawing/2014/main" id="{E3182CF7-F14D-63AD-7448-43D28E07B339}"/>
              </a:ext>
            </a:extLst>
          </p:cNvPr>
          <p:cNvSpPr txBox="1"/>
          <p:nvPr/>
        </p:nvSpPr>
        <p:spPr>
          <a:xfrm>
            <a:off x="34528" y="1249808"/>
            <a:ext cx="12189618" cy="4231736"/>
          </a:xfrm>
          <a:prstGeom prst="rect">
            <a:avLst/>
          </a:prstGeom>
          <a:noFill/>
        </p:spPr>
        <p:txBody>
          <a:bodyPr wrap="square">
            <a:spAutoFit/>
          </a:bodyPr>
          <a:lstStyle/>
          <a:p>
            <a:pPr>
              <a:lnSpc>
                <a:spcPct val="115000"/>
              </a:lnSpc>
              <a:spcAft>
                <a:spcPts val="800"/>
              </a:spcAft>
              <a:buNone/>
            </a:pPr>
            <a:r>
              <a:rPr lang="en-IN" sz="2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 For inclined surface,</a:t>
            </a:r>
            <a:endParaRPr lang="en-IN" sz="22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914400" indent="457200">
              <a:lnSpc>
                <a:spcPct val="115000"/>
              </a:lnSpc>
              <a:spcAft>
                <a:spcPts val="800"/>
              </a:spcAft>
              <a:buNone/>
            </a:pPr>
            <a:r>
              <a:rPr lang="en-IN"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ω=cos</a:t>
            </a:r>
            <a:r>
              <a:rPr lang="en-IN" sz="2200" b="1" baseline="30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IN" sz="2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(-tan (λ- β) tan δ)</a:t>
            </a:r>
            <a:endParaRPr lang="en-IN" sz="2200" b="1"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buNone/>
            </a:pPr>
            <a:r>
              <a:rPr lang="en-IN" sz="2200" b="1"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Case (ii): At sun set, hour angle: -</a:t>
            </a:r>
          </a:p>
          <a:p>
            <a:pPr marL="342900" indent="-342900">
              <a:lnSpc>
                <a:spcPct val="115000"/>
              </a:lnSpc>
              <a:spcAft>
                <a:spcPts val="800"/>
              </a:spcAft>
              <a:buAutoNum type="alphaLcParenBoth"/>
            </a:pPr>
            <a:r>
              <a:rPr lang="en-IN" sz="2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 horizontal surface,</a:t>
            </a:r>
          </a:p>
          <a:p>
            <a:pPr>
              <a:lnSpc>
                <a:spcPct val="115000"/>
              </a:lnSpc>
              <a:spcAft>
                <a:spcPts val="800"/>
              </a:spcAft>
            </a:pP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200" b="1" dirty="0">
                <a:latin typeface="Times New Roman" panose="02020603050405020304" pitchFamily="18" charset="0"/>
                <a:cs typeface="Times New Roman" panose="02020603050405020304" pitchFamily="18" charset="0"/>
              </a:rPr>
              <a:t>(b) For inclined surface,</a:t>
            </a:r>
          </a:p>
          <a:p>
            <a:r>
              <a:rPr lang="en-IN" sz="2200" b="1" dirty="0">
                <a:latin typeface="Times New Roman" panose="02020603050405020304" pitchFamily="18" charset="0"/>
                <a:cs typeface="Times New Roman" panose="02020603050405020304" pitchFamily="18" charset="0"/>
              </a:rPr>
              <a:t>      -ω=cos</a:t>
            </a:r>
            <a:r>
              <a:rPr lang="en-IN" sz="2200" b="1" baseline="30000" dirty="0">
                <a:latin typeface="Times New Roman" panose="02020603050405020304" pitchFamily="18" charset="0"/>
                <a:cs typeface="Times New Roman" panose="02020603050405020304" pitchFamily="18" charset="0"/>
              </a:rPr>
              <a:t>-1</a:t>
            </a:r>
            <a:r>
              <a:rPr lang="en-IN" sz="2200" b="1" dirty="0">
                <a:latin typeface="Times New Roman" panose="02020603050405020304" pitchFamily="18" charset="0"/>
                <a:cs typeface="Times New Roman" panose="02020603050405020304" pitchFamily="18" charset="0"/>
              </a:rPr>
              <a:t>(-tan (λ- β) tan δ)</a:t>
            </a:r>
          </a:p>
          <a:p>
            <a:r>
              <a:rPr lang="en-IN" sz="2200" b="1" dirty="0">
                <a:solidFill>
                  <a:srgbClr val="00B0F0"/>
                </a:solidFill>
                <a:latin typeface="Times New Roman" panose="02020603050405020304" pitchFamily="18" charset="0"/>
                <a:cs typeface="Times New Roman" panose="02020603050405020304" pitchFamily="18" charset="0"/>
              </a:rPr>
              <a:t>Case (iii): The angle between sunrise and sun set or solar day length can be given as,</a:t>
            </a:r>
            <a:endParaRPr lang="en-IN" sz="2200" dirty="0">
              <a:solidFill>
                <a:srgbClr val="00B0F0"/>
              </a:solidFill>
              <a:latin typeface="Times New Roman" panose="02020603050405020304" pitchFamily="18" charset="0"/>
              <a:cs typeface="Times New Roman" panose="02020603050405020304" pitchFamily="18" charset="0"/>
            </a:endParaRPr>
          </a:p>
          <a:p>
            <a:r>
              <a:rPr lang="en-IN" sz="2200" b="1" dirty="0">
                <a:latin typeface="Times New Roman" panose="02020603050405020304" pitchFamily="18" charset="0"/>
                <a:cs typeface="Times New Roman" panose="02020603050405020304" pitchFamily="18" charset="0"/>
              </a:rPr>
              <a:t>(a) For horizontal surface,</a:t>
            </a:r>
          </a:p>
          <a:p>
            <a:pPr>
              <a:lnSpc>
                <a:spcPct val="115000"/>
              </a:lnSpc>
              <a:spcAft>
                <a:spcPts val="800"/>
              </a:spcAft>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4E010527-790F-FCFB-1389-205077A871CF}"/>
              </a:ext>
            </a:extLst>
          </p:cNvPr>
          <p:cNvPicPr>
            <a:picLocks noChangeAspect="1"/>
          </p:cNvPicPr>
          <p:nvPr/>
        </p:nvPicPr>
        <p:blipFill>
          <a:blip r:embed="rId3"/>
          <a:stretch>
            <a:fillRect/>
          </a:stretch>
        </p:blipFill>
        <p:spPr>
          <a:xfrm>
            <a:off x="34528" y="3128963"/>
            <a:ext cx="3448050" cy="553048"/>
          </a:xfrm>
          <a:prstGeom prst="rect">
            <a:avLst/>
          </a:prstGeom>
        </p:spPr>
      </p:pic>
      <p:pic>
        <p:nvPicPr>
          <p:cNvPr id="8" name="Picture 7">
            <a:extLst>
              <a:ext uri="{FF2B5EF4-FFF2-40B4-BE49-F238E27FC236}">
                <a16:creationId xmlns:a16="http://schemas.microsoft.com/office/drawing/2014/main" id="{B7A944E3-4032-FF23-9094-62EABDA0AA0E}"/>
              </a:ext>
            </a:extLst>
          </p:cNvPr>
          <p:cNvPicPr>
            <a:picLocks noChangeAspect="1"/>
          </p:cNvPicPr>
          <p:nvPr/>
        </p:nvPicPr>
        <p:blipFill rotWithShape="1">
          <a:blip r:embed="rId4"/>
          <a:srcRect l="8243" t="23245" b="28814"/>
          <a:stretch/>
        </p:blipFill>
        <p:spPr bwMode="auto">
          <a:xfrm>
            <a:off x="284480" y="5163670"/>
            <a:ext cx="5259070" cy="444522"/>
          </a:xfrm>
          <a:prstGeom prst="rect">
            <a:avLst/>
          </a:prstGeom>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DF31E7A8-0559-8D4A-88F9-8E5905E00A77}"/>
              </a:ext>
            </a:extLst>
          </p:cNvPr>
          <p:cNvSpPr txBox="1"/>
          <p:nvPr/>
        </p:nvSpPr>
        <p:spPr>
          <a:xfrm>
            <a:off x="39290" y="5690180"/>
            <a:ext cx="6122194" cy="948978"/>
          </a:xfrm>
          <a:prstGeom prst="rect">
            <a:avLst/>
          </a:prstGeom>
          <a:noFill/>
        </p:spPr>
        <p:txBody>
          <a:bodyPr wrap="square">
            <a:spAutoFit/>
          </a:bodyPr>
          <a:lstStyle/>
          <a:p>
            <a:pPr>
              <a:lnSpc>
                <a:spcPct val="115000"/>
              </a:lnSpc>
              <a:spcAft>
                <a:spcPts val="800"/>
              </a:spcAft>
              <a:buNone/>
            </a:pPr>
            <a:r>
              <a:rPr lang="en-IN" sz="2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 For inclined surface,</a:t>
            </a:r>
            <a:endParaRPr lang="en-IN" sz="2200" b="1"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15000"/>
              </a:lnSpc>
              <a:spcAft>
                <a:spcPts val="800"/>
              </a:spcAft>
            </a:pPr>
            <a:r>
              <a:rPr lang="en-IN" sz="2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Solar day length=2ω=2cos</a:t>
            </a:r>
            <a:r>
              <a:rPr lang="en-IN" sz="2200" b="1" baseline="30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IN" sz="2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(-tan (λ- β) tan δ)</a:t>
            </a:r>
            <a:endParaRPr lang="en-IN" sz="22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73701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34C77A-8E0B-35B5-BA57-9F0E6196CD01}"/>
              </a:ext>
            </a:extLst>
          </p:cNvPr>
          <p:cNvSpPr txBox="1"/>
          <p:nvPr/>
        </p:nvSpPr>
        <p:spPr>
          <a:xfrm>
            <a:off x="2382" y="0"/>
            <a:ext cx="12189618" cy="1799916"/>
          </a:xfrm>
          <a:prstGeom prst="rect">
            <a:avLst/>
          </a:prstGeom>
          <a:noFill/>
        </p:spPr>
        <p:txBody>
          <a:bodyPr wrap="square">
            <a:spAutoFit/>
          </a:bodyPr>
          <a:lstStyle/>
          <a:p>
            <a:pPr algn="just">
              <a:lnSpc>
                <a:spcPct val="107000"/>
              </a:lnSpc>
              <a:spcAft>
                <a:spcPts val="800"/>
              </a:spcAft>
              <a:buNone/>
            </a:pPr>
            <a:r>
              <a:rPr lang="en-IN" sz="24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Case (iv): The duration of sunshine hour (t</a:t>
            </a:r>
            <a:r>
              <a:rPr lang="en-IN" sz="2400" b="1" baseline="-250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d</a:t>
            </a:r>
            <a:r>
              <a:rPr lang="en-IN" sz="24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or day light hours can be given as,</a:t>
            </a:r>
            <a:endParaRPr lang="en-IN" sz="24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AutoNum type="alphaLcParenR"/>
            </a:pPr>
            <a:r>
              <a:rPr lang="en-IN" sz="2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 horizontal surface,</a:t>
            </a:r>
          </a:p>
          <a:p>
            <a:pPr marL="342900" indent="-342900">
              <a:lnSpc>
                <a:spcPct val="107000"/>
              </a:lnSpc>
              <a:spcAft>
                <a:spcPts val="800"/>
              </a:spcAft>
              <a:buAutoNum type="alphaLcParenR"/>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2B20433-86DF-4AF9-545B-ABE79DBA549A}"/>
              </a:ext>
            </a:extLst>
          </p:cNvPr>
          <p:cNvPicPr>
            <a:picLocks noChangeAspect="1"/>
          </p:cNvPicPr>
          <p:nvPr/>
        </p:nvPicPr>
        <p:blipFill>
          <a:blip r:embed="rId2"/>
          <a:stretch>
            <a:fillRect/>
          </a:stretch>
        </p:blipFill>
        <p:spPr>
          <a:xfrm>
            <a:off x="-1" y="1057274"/>
            <a:ext cx="6093617" cy="268783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00940B9-FC39-6022-26C8-917FDB150DE1}"/>
                  </a:ext>
                </a:extLst>
              </p:cNvPr>
              <p:cNvSpPr txBox="1"/>
              <p:nvPr/>
            </p:nvSpPr>
            <p:spPr>
              <a:xfrm>
                <a:off x="0" y="3745111"/>
                <a:ext cx="6115050" cy="1128066"/>
              </a:xfrm>
              <a:prstGeom prst="rect">
                <a:avLst/>
              </a:prstGeom>
              <a:noFill/>
            </p:spPr>
            <p:txBody>
              <a:bodyPr wrap="square">
                <a:spAutoFit/>
              </a:bodyPr>
              <a:lstStyle/>
              <a:p>
                <a:pPr>
                  <a:lnSpc>
                    <a:spcPct val="107000"/>
                  </a:lnSpc>
                  <a:spcAft>
                    <a:spcPts val="800"/>
                  </a:spcAft>
                  <a:buNone/>
                </a:pPr>
                <a:r>
                  <a:rPr lang="en-IN" sz="2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 For inclined surface,</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gn="just">
                  <a:lnSpc>
                    <a:spcPct val="107000"/>
                  </a:lnSpc>
                  <a:spcAft>
                    <a:spcPts val="800"/>
                  </a:spcAft>
                </a:pPr>
                <a:r>
                  <a:rPr lang="en-IN"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t>
                </a:r>
                <a:r>
                  <a:rPr lang="en-IN" sz="2400" b="1" baseline="-25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
                </a:r>
                <a:r>
                  <a:rPr lang="en-IN"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14:m>
                  <m:oMath xmlns:m="http://schemas.openxmlformats.org/officeDocument/2006/math">
                    <m:f>
                      <m:fPr>
                        <m:ctrlPr>
                          <a:rPr lang="en-IN" sz="2400" b="1"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2400" b="1"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𝟐</m:t>
                        </m:r>
                      </m:num>
                      <m:den>
                        <m:r>
                          <a:rPr lang="en-IN" sz="2400" b="1"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𝟏𝟓</m:t>
                        </m:r>
                      </m:den>
                    </m:f>
                  </m:oMath>
                </a14:m>
                <a:r>
                  <a:rPr lang="en-IN"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cos</a:t>
                </a:r>
                <a:r>
                  <a:rPr lang="en-IN" sz="2400" b="1" baseline="30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IN"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(-tan (λ- β) tan δ)</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B00940B9-FC39-6022-26C8-917FDB150DE1}"/>
                  </a:ext>
                </a:extLst>
              </p:cNvPr>
              <p:cNvSpPr txBox="1">
                <a:spLocks noRot="1" noChangeAspect="1" noMove="1" noResize="1" noEditPoints="1" noAdjustHandles="1" noChangeArrowheads="1" noChangeShapeType="1" noTextEdit="1"/>
              </p:cNvSpPr>
              <p:nvPr/>
            </p:nvSpPr>
            <p:spPr>
              <a:xfrm>
                <a:off x="0" y="3745111"/>
                <a:ext cx="6115050" cy="1128066"/>
              </a:xfrm>
              <a:prstGeom prst="rect">
                <a:avLst/>
              </a:prstGeom>
              <a:blipFill>
                <a:blip r:embed="rId3"/>
                <a:stretch>
                  <a:fillRect l="-1296" t="-3243" b="-4324"/>
                </a:stretch>
              </a:blipFill>
            </p:spPr>
            <p:txBody>
              <a:bodyPr/>
              <a:lstStyle/>
              <a:p>
                <a:r>
                  <a:rPr lang="en-IN">
                    <a:noFill/>
                  </a:rPr>
                  <a:t> </a:t>
                </a:r>
              </a:p>
            </p:txBody>
          </p:sp>
        </mc:Fallback>
      </mc:AlternateContent>
    </p:spTree>
    <p:extLst>
      <p:ext uri="{BB962C8B-B14F-4D97-AF65-F5344CB8AC3E}">
        <p14:creationId xmlns:p14="http://schemas.microsoft.com/office/powerpoint/2010/main" val="1275177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90A7B6-44C8-837D-4259-AFC96E9B06D1}"/>
              </a:ext>
            </a:extLst>
          </p:cNvPr>
          <p:cNvSpPr txBox="1"/>
          <p:nvPr/>
        </p:nvSpPr>
        <p:spPr>
          <a:xfrm>
            <a:off x="-1" y="-1338"/>
            <a:ext cx="12192001" cy="2167581"/>
          </a:xfrm>
          <a:prstGeom prst="rect">
            <a:avLst/>
          </a:prstGeom>
          <a:noFill/>
        </p:spPr>
        <p:txBody>
          <a:bodyPr wrap="square">
            <a:spAutoFit/>
          </a:bodyPr>
          <a:lstStyle/>
          <a:p>
            <a:pPr algn="ctr">
              <a:lnSpc>
                <a:spcPct val="107000"/>
              </a:lnSpc>
              <a:spcAft>
                <a:spcPts val="800"/>
              </a:spcAft>
              <a:buNone/>
            </a:pPr>
            <a:r>
              <a:rPr lang="en-IN" sz="2400" b="1"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Model numerical problems </a:t>
            </a:r>
            <a:r>
              <a:rPr lang="en-IN" sz="2400" b="1" u="sng" spc="5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on basic Sun-earth angles or </a:t>
            </a:r>
            <a:r>
              <a:rPr lang="en-US" sz="2400" b="1" u="sng" spc="5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Sun-earth relationships</a:t>
            </a:r>
            <a:endParaRPr lang="en-IN" sz="2400" b="1" u="sng" spc="5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buNone/>
            </a:pPr>
            <a:r>
              <a:rPr lang="en-IN" sz="2000" b="1" spc="5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Calculate</a:t>
            </a:r>
            <a:r>
              <a:rPr lang="en-IN" sz="2000" b="1" spc="7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hour</a:t>
            </a:r>
            <a:r>
              <a:rPr lang="en-IN" sz="2000" b="1" spc="4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angle</a:t>
            </a:r>
            <a:r>
              <a:rPr lang="en-IN" sz="2000" b="1" spc="7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for</a:t>
            </a:r>
            <a:r>
              <a:rPr lang="en-IN" sz="2000" b="1" spc="4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the</a:t>
            </a:r>
            <a:r>
              <a:rPr lang="en-IN" sz="2000" b="1" spc="7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local</a:t>
            </a:r>
            <a:r>
              <a:rPr lang="en-IN" sz="2000" b="1" spc="7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apparent</a:t>
            </a:r>
            <a:r>
              <a:rPr lang="en-IN" sz="2000" b="1" spc="8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time</a:t>
            </a:r>
            <a:r>
              <a:rPr lang="en-IN" sz="2000" b="1" spc="7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given</a:t>
            </a:r>
            <a:r>
              <a:rPr lang="en-IN" sz="2000" b="1" spc="7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by</a:t>
            </a:r>
            <a:r>
              <a:rPr lang="en-IN" sz="2000" b="1" spc="7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buNone/>
            </a:pP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(i)</a:t>
            </a:r>
            <a:r>
              <a:rPr lang="en-IN" sz="2000" b="1" spc="7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6</a:t>
            </a:r>
            <a:r>
              <a:rPr lang="en-IN" sz="2000" b="1" spc="2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AM,</a:t>
            </a:r>
            <a:r>
              <a:rPr lang="en-IN" sz="2000" b="1" spc="6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(ii)</a:t>
            </a:r>
            <a:r>
              <a:rPr lang="en-IN" sz="2000" b="1" spc="7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9</a:t>
            </a:r>
            <a:r>
              <a:rPr lang="en-IN"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AM,</a:t>
            </a:r>
            <a:r>
              <a:rPr lang="en-IN" sz="2000" b="1" spc="5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(iii)</a:t>
            </a:r>
            <a:r>
              <a:rPr lang="en-IN" sz="2000" b="1" spc="1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12</a:t>
            </a:r>
            <a:r>
              <a:rPr lang="en-IN"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noon,</a:t>
            </a:r>
            <a:r>
              <a:rPr lang="en-IN"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(iv)</a:t>
            </a:r>
            <a:r>
              <a:rPr lang="en-IN"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3</a:t>
            </a:r>
            <a:r>
              <a:rPr lang="en-IN"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PM,</a:t>
            </a:r>
            <a:r>
              <a:rPr lang="en-IN"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(v)</a:t>
            </a:r>
            <a:r>
              <a:rPr lang="en-IN"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6</a:t>
            </a:r>
            <a:r>
              <a:rPr lang="en-IN"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PM</a:t>
            </a:r>
            <a:r>
              <a:rPr lang="en-IN"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and</a:t>
            </a:r>
            <a:r>
              <a:rPr lang="en-IN"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(vi)</a:t>
            </a:r>
            <a:r>
              <a:rPr lang="en-IN" sz="2000" b="1" spc="1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9</a:t>
            </a:r>
            <a:r>
              <a:rPr lang="en-IN"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PM.</a:t>
            </a:r>
            <a:endParaRPr lang="en-IN" sz="2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buNone/>
            </a:pPr>
            <a:r>
              <a:rPr lang="en-IN" sz="20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Solution:</a:t>
            </a:r>
            <a:endParaRPr lang="en-IN" sz="2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b="1"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0A97024-D802-7959-D234-94CEC882826E}"/>
              </a:ext>
            </a:extLst>
          </p:cNvPr>
          <p:cNvPicPr>
            <a:picLocks noChangeAspect="1"/>
          </p:cNvPicPr>
          <p:nvPr/>
        </p:nvPicPr>
        <p:blipFill>
          <a:blip r:embed="rId2"/>
          <a:stretch>
            <a:fillRect/>
          </a:stretch>
        </p:blipFill>
        <p:spPr>
          <a:xfrm>
            <a:off x="433545" y="1942148"/>
            <a:ext cx="5731510" cy="4044315"/>
          </a:xfrm>
          <a:prstGeom prst="rect">
            <a:avLst/>
          </a:prstGeom>
        </p:spPr>
      </p:pic>
      <p:pic>
        <p:nvPicPr>
          <p:cNvPr id="5" name="Picture 4">
            <a:extLst>
              <a:ext uri="{FF2B5EF4-FFF2-40B4-BE49-F238E27FC236}">
                <a16:creationId xmlns:a16="http://schemas.microsoft.com/office/drawing/2014/main" id="{2FFB3321-387C-2DDF-635C-2FD706618F88}"/>
              </a:ext>
            </a:extLst>
          </p:cNvPr>
          <p:cNvPicPr>
            <a:picLocks noChangeAspect="1"/>
          </p:cNvPicPr>
          <p:nvPr/>
        </p:nvPicPr>
        <p:blipFill rotWithShape="1">
          <a:blip r:embed="rId3">
            <a:extLst>
              <a:ext uri="{28A0092B-C50C-407E-A947-70E740481C1C}">
                <a14:useLocalDpi xmlns:a14="http://schemas.microsoft.com/office/drawing/2010/main" val="0"/>
              </a:ext>
            </a:extLst>
          </a:blip>
          <a:srcRect l="8714" t="16455" r="4286" b="10760"/>
          <a:stretch/>
        </p:blipFill>
        <p:spPr bwMode="auto">
          <a:xfrm>
            <a:off x="433545" y="5921693"/>
            <a:ext cx="5151120" cy="89154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23577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C6C8B8-EF74-BFE1-1AE5-93FB0A1BFBC1}"/>
              </a:ext>
            </a:extLst>
          </p:cNvPr>
          <p:cNvSpPr txBox="1"/>
          <p:nvPr/>
        </p:nvSpPr>
        <p:spPr>
          <a:xfrm>
            <a:off x="-14288" y="0"/>
            <a:ext cx="12002690" cy="1143518"/>
          </a:xfrm>
          <a:prstGeom prst="rect">
            <a:avLst/>
          </a:prstGeom>
          <a:noFill/>
        </p:spPr>
        <p:txBody>
          <a:bodyPr wrap="square">
            <a:spAutoFit/>
          </a:bodyPr>
          <a:lstStyle/>
          <a:p>
            <a:pPr>
              <a:lnSpc>
                <a:spcPct val="107000"/>
              </a:lnSpc>
              <a:spcAft>
                <a:spcPts val="800"/>
              </a:spcAft>
              <a:buNone/>
            </a:pPr>
            <a:r>
              <a:rPr lang="en-IN"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2. Calculate the hour angles at sun rise and sun set for 1 January. Take latitude as 450 N.</a:t>
            </a:r>
          </a:p>
          <a:p>
            <a:pPr algn="just">
              <a:lnSpc>
                <a:spcPct val="107000"/>
              </a:lnSpc>
              <a:spcAft>
                <a:spcPts val="800"/>
              </a:spcAft>
            </a:pPr>
            <a:r>
              <a:rPr lang="en-IN" sz="18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Solution:</a:t>
            </a:r>
          </a:p>
          <a:p>
            <a:pPr algn="just">
              <a:lnSpc>
                <a:spcPct val="107000"/>
              </a:lnSpc>
              <a:spcAft>
                <a:spcPts val="80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AF7DDA8-E769-DE1F-1D5D-80B5496EF4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2347" y="455267"/>
            <a:ext cx="7525940" cy="3202333"/>
          </a:xfrm>
          <a:prstGeom prst="rect">
            <a:avLst/>
          </a:prstGeom>
          <a:noFill/>
          <a:ln>
            <a:noFill/>
          </a:ln>
        </p:spPr>
      </p:pic>
      <p:pic>
        <p:nvPicPr>
          <p:cNvPr id="6" name="Picture 5">
            <a:extLst>
              <a:ext uri="{FF2B5EF4-FFF2-40B4-BE49-F238E27FC236}">
                <a16:creationId xmlns:a16="http://schemas.microsoft.com/office/drawing/2014/main" id="{49695F5E-92E6-F575-21A0-4D29C403B221}"/>
              </a:ext>
            </a:extLst>
          </p:cNvPr>
          <p:cNvPicPr>
            <a:picLocks noChangeAspect="1"/>
          </p:cNvPicPr>
          <p:nvPr/>
        </p:nvPicPr>
        <p:blipFill>
          <a:blip r:embed="rId3"/>
          <a:stretch>
            <a:fillRect/>
          </a:stretch>
        </p:blipFill>
        <p:spPr>
          <a:xfrm>
            <a:off x="2415043" y="3800048"/>
            <a:ext cx="7144028" cy="3057952"/>
          </a:xfrm>
          <a:prstGeom prst="rect">
            <a:avLst/>
          </a:prstGeom>
        </p:spPr>
      </p:pic>
    </p:spTree>
    <p:extLst>
      <p:ext uri="{BB962C8B-B14F-4D97-AF65-F5344CB8AC3E}">
        <p14:creationId xmlns:p14="http://schemas.microsoft.com/office/powerpoint/2010/main" val="502994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FBD839-2C5B-0D43-E83F-2219D87E3920}"/>
              </a:ext>
            </a:extLst>
          </p:cNvPr>
          <p:cNvSpPr txBox="1"/>
          <p:nvPr/>
        </p:nvSpPr>
        <p:spPr>
          <a:xfrm>
            <a:off x="2382" y="0"/>
            <a:ext cx="12189618" cy="1405128"/>
          </a:xfrm>
          <a:prstGeom prst="rect">
            <a:avLst/>
          </a:prstGeom>
          <a:noFill/>
        </p:spPr>
        <p:txBody>
          <a:bodyPr wrap="square">
            <a:spAutoFit/>
          </a:bodyPr>
          <a:lstStyle/>
          <a:p>
            <a:pPr marR="148590" algn="just">
              <a:lnSpc>
                <a:spcPct val="96000"/>
              </a:lnSpc>
              <a:spcBef>
                <a:spcPts val="200"/>
              </a:spcBef>
              <a:spcAft>
                <a:spcPts val="800"/>
              </a:spcAft>
              <a:buNone/>
              <a:tabLst>
                <a:tab pos="378460" algn="l"/>
              </a:tabLst>
            </a:pPr>
            <a:r>
              <a:rPr lang="en-IN"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3. Calculate the number of daylight hours in Srinagar for 1 January and 1 July. Take latitude of Srinagar as 34º05' N.</a:t>
            </a:r>
          </a:p>
          <a:p>
            <a:pPr algn="just">
              <a:lnSpc>
                <a:spcPct val="107000"/>
              </a:lnSpc>
              <a:spcAft>
                <a:spcPts val="800"/>
              </a:spcAft>
            </a:pPr>
            <a:r>
              <a:rPr lang="en-IN" sz="18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Solution:</a:t>
            </a:r>
          </a:p>
          <a:p>
            <a:pPr algn="just">
              <a:lnSpc>
                <a:spcPct val="107000"/>
              </a:lnSpc>
              <a:spcAft>
                <a:spcPts val="80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9950568-5FD6-0F00-9F64-6CC1D8600B03}"/>
              </a:ext>
            </a:extLst>
          </p:cNvPr>
          <p:cNvPicPr>
            <a:picLocks noChangeAspect="1"/>
          </p:cNvPicPr>
          <p:nvPr/>
        </p:nvPicPr>
        <p:blipFill>
          <a:blip r:embed="rId2"/>
          <a:stretch>
            <a:fillRect/>
          </a:stretch>
        </p:blipFill>
        <p:spPr>
          <a:xfrm>
            <a:off x="2558732" y="496570"/>
            <a:ext cx="7256780" cy="2932429"/>
          </a:xfrm>
          <a:prstGeom prst="rect">
            <a:avLst/>
          </a:prstGeom>
        </p:spPr>
      </p:pic>
      <p:pic>
        <p:nvPicPr>
          <p:cNvPr id="5" name="Picture 4">
            <a:extLst>
              <a:ext uri="{FF2B5EF4-FFF2-40B4-BE49-F238E27FC236}">
                <a16:creationId xmlns:a16="http://schemas.microsoft.com/office/drawing/2014/main" id="{7E04A180-4E24-C076-271D-1690440A8A51}"/>
              </a:ext>
            </a:extLst>
          </p:cNvPr>
          <p:cNvPicPr>
            <a:picLocks noChangeAspect="1"/>
          </p:cNvPicPr>
          <p:nvPr/>
        </p:nvPicPr>
        <p:blipFill>
          <a:blip r:embed="rId3"/>
          <a:stretch>
            <a:fillRect/>
          </a:stretch>
        </p:blipFill>
        <p:spPr>
          <a:xfrm>
            <a:off x="2558731" y="3428999"/>
            <a:ext cx="7256781" cy="3429000"/>
          </a:xfrm>
          <a:prstGeom prst="rect">
            <a:avLst/>
          </a:prstGeom>
        </p:spPr>
      </p:pic>
    </p:spTree>
    <p:extLst>
      <p:ext uri="{BB962C8B-B14F-4D97-AF65-F5344CB8AC3E}">
        <p14:creationId xmlns:p14="http://schemas.microsoft.com/office/powerpoint/2010/main" val="880405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9E2942-BC57-47F9-B602-1D734D27C30C}"/>
              </a:ext>
            </a:extLst>
          </p:cNvPr>
          <p:cNvSpPr txBox="1"/>
          <p:nvPr/>
        </p:nvSpPr>
        <p:spPr>
          <a:xfrm>
            <a:off x="0" y="0"/>
            <a:ext cx="12192000" cy="7260962"/>
          </a:xfrm>
          <a:prstGeom prst="rect">
            <a:avLst/>
          </a:prstGeom>
          <a:noFill/>
        </p:spPr>
        <p:txBody>
          <a:bodyPr wrap="square">
            <a:spAutoFit/>
          </a:bodyPr>
          <a:lstStyle/>
          <a:p>
            <a:pPr marL="342900" lvl="0" indent="-342900" algn="just">
              <a:buFont typeface="Wingdings" panose="05000000000000000000" pitchFamily="2" charset="2"/>
              <a:buChar char="v"/>
            </a:pPr>
            <a:r>
              <a:rPr lang="en-IN" sz="2000" b="1" dirty="0">
                <a:solidFill>
                  <a:srgbClr val="0070C0"/>
                </a:solidFill>
                <a:latin typeface="Times New Roman" panose="02020603050405020304" pitchFamily="18" charset="0"/>
                <a:cs typeface="Times New Roman" panose="02020603050405020304" pitchFamily="18" charset="0"/>
              </a:rPr>
              <a:t>Primary energy resources:</a:t>
            </a:r>
          </a:p>
          <a:p>
            <a:pPr marL="342900" lvl="0" indent="-342900" algn="just">
              <a:buFont typeface="Symbol" panose="05050102010706020507" pitchFamily="18" charset="2"/>
              <a:buChar char=""/>
            </a:pP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Resources available in the nature in the raw form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are called primary resources.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Fossil fuels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(coal, oil and gas), uranium and hydropower are primary energy resources.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buFont typeface="Wingdings" panose="05000000000000000000" pitchFamily="2" charset="2"/>
              <a:buChar char="v"/>
            </a:pPr>
            <a:r>
              <a:rPr lang="en-IN" sz="2000" b="1" dirty="0">
                <a:solidFill>
                  <a:srgbClr val="0070C0"/>
                </a:solidFill>
                <a:latin typeface="Times New Roman" panose="02020603050405020304" pitchFamily="18" charset="0"/>
                <a:cs typeface="Times New Roman" panose="02020603050405020304" pitchFamily="18" charset="0"/>
              </a:rPr>
              <a:t>Secondary energy resources:</a:t>
            </a:r>
          </a:p>
          <a:p>
            <a:pPr marL="342900" lvl="0" indent="-342900" algn="just">
              <a:buFont typeface="Symbol" panose="05050102010706020507" pitchFamily="18"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Secondary energy resources are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obtained from primary energy resources by processing. </a:t>
            </a:r>
            <a:endParaRPr lang="en-IN"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Electricity, steam, hot water,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petrol, diesel,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LNG and CNG are secondary energy resources.</a:t>
            </a:r>
          </a:p>
          <a:p>
            <a:pPr marL="342900" marR="280035" lvl="2" indent="-342900" algn="just">
              <a:spcBef>
                <a:spcPts val="460"/>
              </a:spcBef>
              <a:spcAft>
                <a:spcPts val="800"/>
              </a:spcAft>
              <a:buClr>
                <a:srgbClr val="0070C0"/>
              </a:buClr>
              <a:buFont typeface="Wingdings" panose="05000000000000000000" pitchFamily="2" charset="2"/>
              <a:buChar char="v"/>
              <a:tabLst>
                <a:tab pos="577850" algn="l"/>
              </a:tabLst>
            </a:pPr>
            <a:r>
              <a:rPr lang="en-IN" sz="2000" b="1" dirty="0">
                <a:solidFill>
                  <a:srgbClr val="0070C0"/>
                </a:solidFill>
                <a:latin typeface="Times New Roman" panose="02020603050405020304" pitchFamily="18" charset="0"/>
                <a:cs typeface="Times New Roman" panose="02020603050405020304" pitchFamily="18" charset="0"/>
              </a:rPr>
              <a:t>Commercial energy resources:</a:t>
            </a:r>
          </a:p>
          <a:p>
            <a:pPr marL="342900" marR="280035" lvl="0" indent="-342900" algn="just">
              <a:spcBef>
                <a:spcPts val="460"/>
              </a:spcBef>
              <a:buFont typeface="Symbol" panose="05050102010706020507" pitchFamily="18" charset="2"/>
              <a:buChar char=""/>
              <a:tabLst>
                <a:tab pos="577850" algn="l"/>
              </a:tabLst>
            </a:pPr>
            <a:r>
              <a:rPr lang="en-IN" sz="20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The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secondary usable energy resources </a:t>
            </a:r>
            <a:r>
              <a:rPr lang="en-IN" sz="20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such as</a:t>
            </a:r>
            <a:r>
              <a:rPr lang="en-IN" sz="2000" spc="5"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electricity, CNG, LPG, petrol and diesel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are essential for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commercial activities.</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280035" lvl="2" indent="-342900" algn="just">
              <a:spcBef>
                <a:spcPts val="460"/>
              </a:spcBef>
              <a:spcAft>
                <a:spcPts val="800"/>
              </a:spcAft>
              <a:buClr>
                <a:srgbClr val="0070C0"/>
              </a:buClr>
              <a:buFont typeface="Wingdings" panose="05000000000000000000" pitchFamily="2" charset="2"/>
              <a:buChar char="v"/>
              <a:tabLst>
                <a:tab pos="577850" algn="l"/>
              </a:tabLst>
            </a:pPr>
            <a:r>
              <a:rPr lang="en-IN" sz="2000" b="1" dirty="0">
                <a:solidFill>
                  <a:srgbClr val="0070C0"/>
                </a:solidFill>
                <a:latin typeface="Times New Roman" panose="02020603050405020304" pitchFamily="18" charset="0"/>
                <a:cs typeface="Times New Roman" panose="02020603050405020304" pitchFamily="18" charset="0"/>
              </a:rPr>
              <a:t>Non-commercial energy resources:</a:t>
            </a:r>
          </a:p>
          <a:p>
            <a:pPr marL="342900" lvl="0" indent="-342900" algn="just">
              <a:buFont typeface="Symbol" panose="05050102010706020507" pitchFamily="18" charset="2"/>
              <a:buChar char=""/>
            </a:pPr>
            <a:r>
              <a:rPr lang="en-IN" sz="20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The</a:t>
            </a:r>
            <a:r>
              <a:rPr lang="en-IN" sz="2000" spc="105"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energy</a:t>
            </a:r>
            <a:r>
              <a:rPr lang="en-IN" sz="2000" spc="105"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which</a:t>
            </a:r>
            <a:r>
              <a:rPr lang="en-IN" sz="2000" spc="105"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can</a:t>
            </a:r>
            <a:r>
              <a:rPr lang="en-IN" sz="2000" spc="105"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be</a:t>
            </a:r>
            <a:r>
              <a:rPr lang="en-IN" sz="2000" spc="1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derived</a:t>
            </a:r>
            <a:r>
              <a:rPr lang="en-IN" sz="2000" b="1" spc="10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directly</a:t>
            </a:r>
            <a:r>
              <a:rPr lang="en-IN" sz="2000" b="1" spc="10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from</a:t>
            </a:r>
            <a:r>
              <a:rPr lang="en-IN" sz="2000" b="1" spc="10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nature</a:t>
            </a:r>
            <a:r>
              <a:rPr lang="en-IN" sz="2000" b="1" spc="10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so as to be used without passing through any commercial outlet is known as the non-commercial energy.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Wood, animal dung cake and crop residues </a:t>
            </a:r>
            <a:r>
              <a:rPr lang="en-IN" sz="20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are non-commercial energy sources.</a:t>
            </a:r>
            <a:endParaRPr lang="en-IN" sz="2400" dirty="0">
              <a:solidFill>
                <a:srgbClr val="231F20"/>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lgn="just">
              <a:buFont typeface="Wingdings" panose="05000000000000000000" pitchFamily="2" charset="2"/>
              <a:buChar char="v"/>
            </a:pPr>
            <a:r>
              <a:rPr lang="en-US" sz="2000" b="1" dirty="0">
                <a:solidFill>
                  <a:srgbClr val="0070C0"/>
                </a:solidFill>
                <a:latin typeface="Times New Roman" panose="02020603050405020304" pitchFamily="18" charset="0"/>
                <a:cs typeface="Times New Roman" panose="02020603050405020304" pitchFamily="18" charset="0"/>
              </a:rPr>
              <a:t>Sustainable energy sources:</a:t>
            </a:r>
          </a:p>
          <a:p>
            <a:pPr marL="342900" indent="-342900">
              <a:buFont typeface="Arial" panose="020B0604020202020204" pitchFamily="34" charset="0"/>
              <a:buChar char="•"/>
            </a:pPr>
            <a:r>
              <a:rPr lang="en-US" sz="20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Sustainable energy sources are forms of energy that are </a:t>
            </a:r>
            <a:r>
              <a:rPr 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environmentally friendly, and can be used indefinitely </a:t>
            </a:r>
            <a:r>
              <a:rPr lang="en-US" sz="20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without depleting natural resources or harming the environment.</a:t>
            </a:r>
          </a:p>
          <a:p>
            <a:pPr marL="342900" indent="-342900">
              <a:buFont typeface="Arial" panose="020B0604020202020204" pitchFamily="34" charset="0"/>
              <a:buChar char="•"/>
            </a:pPr>
            <a:r>
              <a:rPr lang="en-US" sz="20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For example: </a:t>
            </a:r>
            <a:r>
              <a:rPr lang="en-IN"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solar, wind, hydro, geothermal, biomass.</a:t>
            </a:r>
          </a:p>
          <a:p>
            <a:pPr marL="342900" indent="-342900" algn="just">
              <a:buFont typeface="Wingdings" panose="05000000000000000000" pitchFamily="2" charset="2"/>
              <a:buChar char="v"/>
            </a:pPr>
            <a:r>
              <a:rPr lang="en-US" sz="2000" b="1" dirty="0">
                <a:solidFill>
                  <a:srgbClr val="0070C0"/>
                </a:solidFill>
                <a:latin typeface="Times New Roman" panose="02020603050405020304" pitchFamily="18" charset="0"/>
                <a:cs typeface="Times New Roman" panose="02020603050405020304" pitchFamily="18" charset="0"/>
              </a:rPr>
              <a:t>Unsustainable energy sources:</a:t>
            </a:r>
          </a:p>
          <a:p>
            <a:pPr marL="342900" indent="-342900">
              <a:buFont typeface="Arial" panose="020B0604020202020204" pitchFamily="34" charset="0"/>
              <a:buChar char="•"/>
            </a:pPr>
            <a:r>
              <a:rPr lang="en-US" sz="20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Unsustainable energy sources are </a:t>
            </a:r>
            <a:r>
              <a:rPr 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finite resources </a:t>
            </a:r>
            <a:r>
              <a:rPr lang="en-US" sz="20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that will eventually run out.</a:t>
            </a:r>
          </a:p>
          <a:p>
            <a:pPr marL="342900" indent="-342900">
              <a:buFont typeface="Arial" panose="020B0604020202020204" pitchFamily="34" charset="0"/>
              <a:buChar char="•"/>
            </a:pPr>
            <a:r>
              <a:rPr lang="en-US" sz="20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For example: </a:t>
            </a:r>
            <a:r>
              <a:rPr 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coal, oil, gas.</a:t>
            </a:r>
          </a:p>
          <a:p>
            <a:pPr marL="342900" indent="-342900">
              <a:buFont typeface="Arial" panose="020B0604020202020204" pitchFamily="34" charset="0"/>
              <a:buChar char="•"/>
            </a:pPr>
            <a:endParaRPr lang="en-US" sz="20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76929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049568-9C38-24CE-5363-2A4A4B64EA5B}"/>
              </a:ext>
            </a:extLst>
          </p:cNvPr>
          <p:cNvSpPr txBox="1"/>
          <p:nvPr/>
        </p:nvSpPr>
        <p:spPr>
          <a:xfrm>
            <a:off x="2382" y="0"/>
            <a:ext cx="12189618" cy="1073755"/>
          </a:xfrm>
          <a:prstGeom prst="rect">
            <a:avLst/>
          </a:prstGeom>
          <a:noFill/>
        </p:spPr>
        <p:txBody>
          <a:bodyPr wrap="square">
            <a:spAutoFit/>
          </a:bodyPr>
          <a:lstStyle/>
          <a:p>
            <a:pPr marR="146685" algn="just">
              <a:lnSpc>
                <a:spcPct val="97000"/>
              </a:lnSpc>
              <a:spcBef>
                <a:spcPts val="300"/>
              </a:spcBef>
              <a:spcAft>
                <a:spcPts val="800"/>
              </a:spcAft>
              <a:buNone/>
              <a:tabLst>
                <a:tab pos="378460" algn="l"/>
              </a:tabLst>
            </a:pPr>
            <a:r>
              <a:rPr lang="en-IN"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4. Calculate the hour angle at sunrise and sunset on 21 June and 21 December for a surface inclined at an angle of 10º and facing due south (γ = 0). The surface is located in Mumbai (19º07' N, 72º51' 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Solution:</a:t>
            </a:r>
            <a:endParaRPr lang="en-IN" sz="14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37AA638-D6A6-1C8B-6F3B-B5AE24BAA3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5838" y="793432"/>
            <a:ext cx="10372725" cy="6064567"/>
          </a:xfrm>
          <a:prstGeom prst="rect">
            <a:avLst/>
          </a:prstGeom>
          <a:noFill/>
          <a:ln>
            <a:noFill/>
          </a:ln>
        </p:spPr>
      </p:pic>
    </p:spTree>
    <p:extLst>
      <p:ext uri="{BB962C8B-B14F-4D97-AF65-F5344CB8AC3E}">
        <p14:creationId xmlns:p14="http://schemas.microsoft.com/office/powerpoint/2010/main" val="4088999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F848D7-6CA4-6EE9-B05A-4A7367FD97E9}"/>
              </a:ext>
            </a:extLst>
          </p:cNvPr>
          <p:cNvSpPr txBox="1"/>
          <p:nvPr/>
        </p:nvSpPr>
        <p:spPr>
          <a:xfrm>
            <a:off x="0" y="0"/>
            <a:ext cx="12192000" cy="814838"/>
          </a:xfrm>
          <a:prstGeom prst="rect">
            <a:avLst/>
          </a:prstGeom>
          <a:noFill/>
        </p:spPr>
        <p:txBody>
          <a:bodyPr wrap="square">
            <a:spAutoFit/>
          </a:bodyPr>
          <a:lstStyle>
            <a:defPPr>
              <a:defRPr lang="en-US"/>
            </a:defPPr>
            <a:lvl1pPr algn="just">
              <a:lnSpc>
                <a:spcPct val="107000"/>
              </a:lnSpc>
              <a:spcAft>
                <a:spcPts val="800"/>
              </a:spcAft>
              <a:buNone/>
              <a:defRPr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defRPr>
            </a:lvl1pPr>
          </a:lstStyle>
          <a:p>
            <a:r>
              <a:rPr lang="en-IN" sz="1900" dirty="0">
                <a:solidFill>
                  <a:srgbClr val="FF0000"/>
                </a:solidFill>
              </a:rPr>
              <a:t>5. Calculate the day light in hours in Mumbai on 1 December if latitude = 19.116 ° and declination angle = –22.108°.</a:t>
            </a:r>
          </a:p>
          <a:p>
            <a:r>
              <a:rPr lang="en-IN" sz="2000" dirty="0">
                <a:solidFill>
                  <a:srgbClr val="0070C0"/>
                </a:solidFill>
              </a:rPr>
              <a:t>Solution:</a:t>
            </a:r>
          </a:p>
        </p:txBody>
      </p:sp>
      <p:pic>
        <p:nvPicPr>
          <p:cNvPr id="4" name="Picture 3">
            <a:extLst>
              <a:ext uri="{FF2B5EF4-FFF2-40B4-BE49-F238E27FC236}">
                <a16:creationId xmlns:a16="http://schemas.microsoft.com/office/drawing/2014/main" id="{690C4CBE-4F28-1E7C-0702-233A92919D78}"/>
              </a:ext>
            </a:extLst>
          </p:cNvPr>
          <p:cNvPicPr>
            <a:picLocks noChangeAspect="1"/>
          </p:cNvPicPr>
          <p:nvPr/>
        </p:nvPicPr>
        <p:blipFill>
          <a:blip r:embed="rId2"/>
          <a:stretch>
            <a:fillRect/>
          </a:stretch>
        </p:blipFill>
        <p:spPr>
          <a:xfrm>
            <a:off x="2219324" y="519113"/>
            <a:ext cx="6710363" cy="2481262"/>
          </a:xfrm>
          <a:prstGeom prst="rect">
            <a:avLst/>
          </a:prstGeom>
        </p:spPr>
      </p:pic>
      <p:sp>
        <p:nvSpPr>
          <p:cNvPr id="6" name="TextBox 5">
            <a:extLst>
              <a:ext uri="{FF2B5EF4-FFF2-40B4-BE49-F238E27FC236}">
                <a16:creationId xmlns:a16="http://schemas.microsoft.com/office/drawing/2014/main" id="{4416061E-D578-AC56-3185-9C272731BDDF}"/>
              </a:ext>
            </a:extLst>
          </p:cNvPr>
          <p:cNvSpPr txBox="1"/>
          <p:nvPr/>
        </p:nvSpPr>
        <p:spPr>
          <a:xfrm>
            <a:off x="190498" y="2853647"/>
            <a:ext cx="12111038" cy="1613199"/>
          </a:xfrm>
          <a:prstGeom prst="rect">
            <a:avLst/>
          </a:prstGeom>
          <a:noFill/>
        </p:spPr>
        <p:txBody>
          <a:bodyPr wrap="square">
            <a:spAutoFit/>
          </a:bodyPr>
          <a:lstStyle>
            <a:defPPr>
              <a:defRPr lang="en-US"/>
            </a:defPPr>
            <a:lvl1pPr marR="146685" algn="just">
              <a:lnSpc>
                <a:spcPct val="107000"/>
              </a:lnSpc>
              <a:spcBef>
                <a:spcPts val="150"/>
              </a:spcBef>
              <a:spcAft>
                <a:spcPts val="800"/>
              </a:spcAft>
              <a:buNone/>
              <a:tabLst>
                <a:tab pos="341630" algn="l"/>
              </a:tabLst>
              <a:defRPr b="1">
                <a:effectLst/>
                <a:latin typeface="Times New Roman" panose="02020603050405020304" pitchFamily="18" charset="0"/>
                <a:ea typeface="Calibri" panose="020F0502020204030204" pitchFamily="34" charset="0"/>
                <a:cs typeface="Times New Roman" panose="02020603050405020304" pitchFamily="18" charset="0"/>
              </a:defRPr>
            </a:lvl1pPr>
          </a:lstStyle>
          <a:p>
            <a:r>
              <a:rPr lang="en-IN" sz="2000" dirty="0">
                <a:solidFill>
                  <a:srgbClr val="FF0000"/>
                </a:solidFill>
              </a:rPr>
              <a:t>6. Calculate hour angle at sunrise on 21 June for a surface tilted at 10° and facing due south. The location has latitude 19° 07’ N and longitude 72° 51’ E.</a:t>
            </a:r>
            <a:endParaRPr lang="en-IN" dirty="0"/>
          </a:p>
          <a:p>
            <a:r>
              <a:rPr lang="en-IN" sz="2000" dirty="0">
                <a:solidFill>
                  <a:srgbClr val="0070C0"/>
                </a:solidFill>
              </a:rPr>
              <a:t>Solution:</a:t>
            </a:r>
          </a:p>
          <a:p>
            <a:endParaRPr lang="en-IN" dirty="0"/>
          </a:p>
        </p:txBody>
      </p:sp>
      <p:pic>
        <p:nvPicPr>
          <p:cNvPr id="7" name="Picture 6">
            <a:extLst>
              <a:ext uri="{FF2B5EF4-FFF2-40B4-BE49-F238E27FC236}">
                <a16:creationId xmlns:a16="http://schemas.microsoft.com/office/drawing/2014/main" id="{DE5C16F7-7D78-F291-F079-201BE7854E67}"/>
              </a:ext>
            </a:extLst>
          </p:cNvPr>
          <p:cNvPicPr>
            <a:picLocks noChangeAspect="1"/>
          </p:cNvPicPr>
          <p:nvPr/>
        </p:nvPicPr>
        <p:blipFill>
          <a:blip r:embed="rId3"/>
          <a:srcRect r="8530" b="16367"/>
          <a:stretch>
            <a:fillRect/>
          </a:stretch>
        </p:blipFill>
        <p:spPr>
          <a:xfrm>
            <a:off x="2895600" y="3686175"/>
            <a:ext cx="5362575" cy="3171825"/>
          </a:xfrm>
          <a:prstGeom prst="rect">
            <a:avLst/>
          </a:prstGeom>
        </p:spPr>
      </p:pic>
    </p:spTree>
    <p:extLst>
      <p:ext uri="{BB962C8B-B14F-4D97-AF65-F5344CB8AC3E}">
        <p14:creationId xmlns:p14="http://schemas.microsoft.com/office/powerpoint/2010/main" val="245518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48459A-76F5-DA6E-7198-372AE17982DE}"/>
              </a:ext>
            </a:extLst>
          </p:cNvPr>
          <p:cNvSpPr txBox="1"/>
          <p:nvPr/>
        </p:nvSpPr>
        <p:spPr>
          <a:xfrm>
            <a:off x="0" y="0"/>
            <a:ext cx="12345590" cy="6545318"/>
          </a:xfrm>
          <a:prstGeom prst="rect">
            <a:avLst/>
          </a:prstGeom>
          <a:noFill/>
        </p:spPr>
        <p:txBody>
          <a:bodyPr wrap="square">
            <a:spAutoFit/>
          </a:bodyPr>
          <a:lstStyle/>
          <a:p>
            <a:pPr marL="342900" lvl="0" indent="-342900">
              <a:spcAft>
                <a:spcPts val="800"/>
              </a:spcAft>
              <a:buFont typeface="Wingdings" panose="05000000000000000000" pitchFamily="2" charset="2"/>
              <a:buChar char=""/>
            </a:pPr>
            <a:r>
              <a:rPr lang="en-IN" sz="24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Types of solar radiation:</a:t>
            </a:r>
          </a:p>
          <a:p>
            <a:pPr marL="342900" lvl="0" indent="-342900" algn="just">
              <a:spcBef>
                <a:spcPts val="670"/>
              </a:spcBef>
              <a:spcAft>
                <a:spcPts val="0"/>
              </a:spcAft>
              <a:buFont typeface="Wingdings" panose="05000000000000000000" pitchFamily="2" charset="2"/>
              <a:buChar char="v"/>
            </a:pPr>
            <a:r>
              <a:rPr lang="en-US" sz="2400" b="0" spc="45" dirty="0">
                <a:solidFill>
                  <a:srgbClr val="231F20"/>
                </a:solidFill>
                <a:effectLst/>
                <a:latin typeface="Times New Roman" panose="02020603050405020304" pitchFamily="18" charset="0"/>
                <a:ea typeface="Arial" panose="020B0604020202020204" pitchFamily="34" charset="0"/>
              </a:rPr>
              <a:t>Extraterrestrial</a:t>
            </a:r>
            <a:r>
              <a:rPr lang="en-US" sz="2400" b="0" spc="210" dirty="0">
                <a:solidFill>
                  <a:srgbClr val="231F20"/>
                </a:solidFill>
                <a:effectLst/>
                <a:latin typeface="Times New Roman" panose="02020603050405020304" pitchFamily="18" charset="0"/>
                <a:ea typeface="Arial" panose="020B0604020202020204" pitchFamily="34" charset="0"/>
              </a:rPr>
              <a:t> </a:t>
            </a:r>
            <a:r>
              <a:rPr lang="en-US" sz="2400" b="0" spc="50" dirty="0">
                <a:solidFill>
                  <a:srgbClr val="231F20"/>
                </a:solidFill>
                <a:effectLst/>
                <a:latin typeface="Times New Roman" panose="02020603050405020304" pitchFamily="18" charset="0"/>
                <a:ea typeface="Arial" panose="020B0604020202020204" pitchFamily="34" charset="0"/>
              </a:rPr>
              <a:t>radiation</a:t>
            </a:r>
            <a:endParaRPr lang="en-IN" sz="2400" b="1" dirty="0">
              <a:effectLst/>
              <a:latin typeface="Arial" panose="020B0604020202020204" pitchFamily="34" charset="0"/>
              <a:ea typeface="Arial" panose="020B0604020202020204" pitchFamily="34" charset="0"/>
            </a:endParaRPr>
          </a:p>
          <a:p>
            <a:pPr marL="1143000" lvl="2" indent="-228600" algn="just">
              <a:spcBef>
                <a:spcPts val="670"/>
              </a:spcBef>
              <a:spcAft>
                <a:spcPts val="0"/>
              </a:spcAft>
              <a:buFont typeface="Wingdings" panose="05000000000000000000" pitchFamily="2" charset="2"/>
              <a:buChar char=""/>
            </a:pPr>
            <a:r>
              <a:rPr lang="en-US" sz="2400" b="0" dirty="0">
                <a:solidFill>
                  <a:srgbClr val="231F20"/>
                </a:solidFill>
                <a:effectLst/>
                <a:latin typeface="Times New Roman" panose="02020603050405020304" pitchFamily="18" charset="0"/>
                <a:ea typeface="Arial" panose="020B0604020202020204" pitchFamily="34" charset="0"/>
              </a:rPr>
              <a:t>Beam</a:t>
            </a:r>
            <a:r>
              <a:rPr lang="en-US" sz="2400" b="0" spc="235" dirty="0">
                <a:solidFill>
                  <a:srgbClr val="231F20"/>
                </a:solidFill>
                <a:effectLst/>
                <a:latin typeface="Times New Roman" panose="02020603050405020304" pitchFamily="18" charset="0"/>
                <a:ea typeface="Arial" panose="020B0604020202020204" pitchFamily="34" charset="0"/>
              </a:rPr>
              <a:t> </a:t>
            </a:r>
            <a:r>
              <a:rPr lang="en-US" sz="2400" b="0" spc="50" dirty="0">
                <a:solidFill>
                  <a:srgbClr val="231F20"/>
                </a:solidFill>
                <a:effectLst/>
                <a:latin typeface="Times New Roman" panose="02020603050405020304" pitchFamily="18" charset="0"/>
                <a:ea typeface="Arial" panose="020B0604020202020204" pitchFamily="34" charset="0"/>
              </a:rPr>
              <a:t>radiation</a:t>
            </a:r>
            <a:endParaRPr lang="en-IN" sz="2400" b="1" dirty="0">
              <a:effectLst/>
              <a:latin typeface="Arial" panose="020B0604020202020204" pitchFamily="34" charset="0"/>
              <a:ea typeface="Arial" panose="020B0604020202020204" pitchFamily="34" charset="0"/>
            </a:endParaRPr>
          </a:p>
          <a:p>
            <a:pPr marL="1143000" lvl="2" indent="-228600" algn="just">
              <a:spcBef>
                <a:spcPts val="670"/>
              </a:spcBef>
              <a:spcAft>
                <a:spcPts val="0"/>
              </a:spcAft>
              <a:buFont typeface="Wingdings" panose="05000000000000000000" pitchFamily="2" charset="2"/>
              <a:buChar char=""/>
            </a:pPr>
            <a:r>
              <a:rPr lang="en-US" sz="2400" b="0" dirty="0">
                <a:solidFill>
                  <a:srgbClr val="231F20"/>
                </a:solidFill>
                <a:effectLst/>
                <a:latin typeface="Times New Roman" panose="02020603050405020304" pitchFamily="18" charset="0"/>
                <a:ea typeface="Arial" panose="020B0604020202020204" pitchFamily="34" charset="0"/>
              </a:rPr>
              <a:t>Diffuse</a:t>
            </a:r>
            <a:r>
              <a:rPr lang="en-US" sz="2400" b="0" spc="305" dirty="0">
                <a:solidFill>
                  <a:srgbClr val="231F20"/>
                </a:solidFill>
                <a:effectLst/>
                <a:latin typeface="Times New Roman" panose="02020603050405020304" pitchFamily="18" charset="0"/>
                <a:ea typeface="Arial" panose="020B0604020202020204" pitchFamily="34" charset="0"/>
              </a:rPr>
              <a:t> </a:t>
            </a:r>
            <a:r>
              <a:rPr lang="en-US" sz="2400" b="0" spc="50" dirty="0">
                <a:solidFill>
                  <a:srgbClr val="231F20"/>
                </a:solidFill>
                <a:effectLst/>
                <a:latin typeface="Times New Roman" panose="02020603050405020304" pitchFamily="18" charset="0"/>
                <a:ea typeface="Arial" panose="020B0604020202020204" pitchFamily="34" charset="0"/>
              </a:rPr>
              <a:t>radiation</a:t>
            </a:r>
            <a:endParaRPr lang="en-IN" sz="2400" b="1" dirty="0">
              <a:effectLst/>
              <a:latin typeface="Arial" panose="020B0604020202020204" pitchFamily="34" charset="0"/>
              <a:ea typeface="Arial" panose="020B0604020202020204" pitchFamily="34" charset="0"/>
            </a:endParaRPr>
          </a:p>
          <a:p>
            <a:pPr marL="1143000" lvl="2" indent="-228600" algn="just">
              <a:spcBef>
                <a:spcPts val="670"/>
              </a:spcBef>
              <a:spcAft>
                <a:spcPts val="0"/>
              </a:spcAft>
              <a:buFont typeface="Wingdings" panose="05000000000000000000" pitchFamily="2" charset="2"/>
              <a:buChar char=""/>
            </a:pPr>
            <a:r>
              <a:rPr lang="en-US" sz="2400" b="0" dirty="0">
                <a:solidFill>
                  <a:srgbClr val="231F20"/>
                </a:solidFill>
                <a:effectLst/>
                <a:latin typeface="Times New Roman" panose="02020603050405020304" pitchFamily="18" charset="0"/>
                <a:ea typeface="Arial" panose="020B0604020202020204" pitchFamily="34" charset="0"/>
              </a:rPr>
              <a:t>Total</a:t>
            </a:r>
            <a:r>
              <a:rPr lang="en-US" sz="2400" b="0" spc="120" dirty="0">
                <a:solidFill>
                  <a:srgbClr val="231F20"/>
                </a:solidFill>
                <a:effectLst/>
                <a:latin typeface="Times New Roman" panose="02020603050405020304" pitchFamily="18" charset="0"/>
                <a:ea typeface="Arial" panose="020B0604020202020204" pitchFamily="34" charset="0"/>
              </a:rPr>
              <a:t> </a:t>
            </a:r>
            <a:r>
              <a:rPr lang="en-US" sz="2400" b="0" dirty="0">
                <a:solidFill>
                  <a:srgbClr val="231F20"/>
                </a:solidFill>
                <a:effectLst/>
                <a:latin typeface="Times New Roman" panose="02020603050405020304" pitchFamily="18" charset="0"/>
                <a:ea typeface="Arial" panose="020B0604020202020204" pitchFamily="34" charset="0"/>
              </a:rPr>
              <a:t>or</a:t>
            </a:r>
            <a:r>
              <a:rPr lang="en-US" sz="2400" b="0" spc="125" dirty="0">
                <a:solidFill>
                  <a:srgbClr val="231F20"/>
                </a:solidFill>
                <a:effectLst/>
                <a:latin typeface="Times New Roman" panose="02020603050405020304" pitchFamily="18" charset="0"/>
                <a:ea typeface="Arial" panose="020B0604020202020204" pitchFamily="34" charset="0"/>
              </a:rPr>
              <a:t> </a:t>
            </a:r>
            <a:r>
              <a:rPr lang="en-US" sz="2400" b="0" dirty="0">
                <a:solidFill>
                  <a:srgbClr val="231F20"/>
                </a:solidFill>
                <a:effectLst/>
                <a:latin typeface="Times New Roman" panose="02020603050405020304" pitchFamily="18" charset="0"/>
                <a:ea typeface="Arial" panose="020B0604020202020204" pitchFamily="34" charset="0"/>
              </a:rPr>
              <a:t>global</a:t>
            </a:r>
            <a:r>
              <a:rPr lang="en-US" sz="2400" b="0" spc="125" dirty="0">
                <a:solidFill>
                  <a:srgbClr val="231F20"/>
                </a:solidFill>
                <a:effectLst/>
                <a:latin typeface="Times New Roman" panose="02020603050405020304" pitchFamily="18" charset="0"/>
                <a:ea typeface="Arial" panose="020B0604020202020204" pitchFamily="34" charset="0"/>
              </a:rPr>
              <a:t> </a:t>
            </a:r>
            <a:r>
              <a:rPr lang="en-US" sz="2400" b="0" spc="50" dirty="0">
                <a:solidFill>
                  <a:srgbClr val="231F20"/>
                </a:solidFill>
                <a:effectLst/>
                <a:latin typeface="Times New Roman" panose="02020603050405020304" pitchFamily="18" charset="0"/>
                <a:ea typeface="Arial" panose="020B0604020202020204" pitchFamily="34" charset="0"/>
              </a:rPr>
              <a:t>radiation</a:t>
            </a:r>
            <a:endParaRPr lang="en-IN" sz="2400" b="1" dirty="0">
              <a:effectLst/>
              <a:latin typeface="Arial" panose="020B0604020202020204" pitchFamily="34" charset="0"/>
              <a:ea typeface="Arial" panose="020B0604020202020204" pitchFamily="34" charset="0"/>
            </a:endParaRPr>
          </a:p>
          <a:p>
            <a:pPr marL="342900" lvl="0" indent="-342900" algn="just">
              <a:spcBef>
                <a:spcPts val="670"/>
              </a:spcBef>
              <a:spcAft>
                <a:spcPts val="0"/>
              </a:spcAft>
              <a:buFont typeface="Wingdings" panose="05000000000000000000" pitchFamily="2" charset="2"/>
              <a:buChar char="v"/>
            </a:pPr>
            <a:r>
              <a:rPr lang="en-US" sz="2400" b="0" dirty="0">
                <a:solidFill>
                  <a:srgbClr val="231F20"/>
                </a:solidFill>
                <a:effectLst/>
                <a:latin typeface="Times New Roman" panose="02020603050405020304" pitchFamily="18" charset="0"/>
                <a:ea typeface="Arial" panose="020B0604020202020204" pitchFamily="34" charset="0"/>
              </a:rPr>
              <a:t>Terrestrial</a:t>
            </a:r>
            <a:r>
              <a:rPr lang="en-US" sz="2400" b="0" spc="395" dirty="0">
                <a:solidFill>
                  <a:srgbClr val="231F20"/>
                </a:solidFill>
                <a:effectLst/>
                <a:latin typeface="Times New Roman" panose="02020603050405020304" pitchFamily="18" charset="0"/>
                <a:ea typeface="Arial" panose="020B0604020202020204" pitchFamily="34" charset="0"/>
              </a:rPr>
              <a:t> </a:t>
            </a:r>
            <a:r>
              <a:rPr lang="en-US" sz="2400" b="0" spc="50" dirty="0">
                <a:solidFill>
                  <a:srgbClr val="231F20"/>
                </a:solidFill>
                <a:effectLst/>
                <a:latin typeface="Times New Roman" panose="02020603050405020304" pitchFamily="18" charset="0"/>
                <a:ea typeface="Arial" panose="020B0604020202020204" pitchFamily="34" charset="0"/>
              </a:rPr>
              <a:t>radiation</a:t>
            </a:r>
          </a:p>
          <a:p>
            <a:pPr marL="342900" lvl="0" indent="-342900" algn="just">
              <a:spcBef>
                <a:spcPts val="670"/>
              </a:spcBef>
              <a:spcAft>
                <a:spcPts val="0"/>
              </a:spcAft>
              <a:buFont typeface="Wingdings" panose="05000000000000000000" pitchFamily="2" charset="2"/>
              <a:buChar char=""/>
            </a:pPr>
            <a:endParaRPr lang="en-US" sz="1800" b="1" spc="45" dirty="0">
              <a:solidFill>
                <a:srgbClr val="231F20"/>
              </a:solidFill>
              <a:effectLst/>
              <a:latin typeface="Times New Roman" panose="02020603050405020304" pitchFamily="18" charset="0"/>
              <a:ea typeface="Arial" panose="020B0604020202020204" pitchFamily="34" charset="0"/>
            </a:endParaRPr>
          </a:p>
          <a:p>
            <a:pPr marL="342900" lvl="0" indent="-342900" algn="just">
              <a:spcBef>
                <a:spcPts val="670"/>
              </a:spcBef>
              <a:spcAft>
                <a:spcPts val="0"/>
              </a:spcAft>
              <a:buFont typeface="Wingdings" panose="05000000000000000000" pitchFamily="2" charset="2"/>
              <a:buChar char=""/>
            </a:pPr>
            <a:r>
              <a:rPr lang="en-US" sz="24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Extraterrestrial radiation:</a:t>
            </a:r>
            <a:endParaRPr lang="en-IN" sz="24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marL="342900" marR="278765" lvl="0" indent="-342900" algn="just">
              <a:spcBef>
                <a:spcPts val="460"/>
              </a:spcBef>
              <a:spcAft>
                <a:spcPts val="0"/>
              </a:spcAft>
              <a:buFont typeface="Symbol" panose="05050102010706020507" pitchFamily="18" charset="2"/>
              <a:buChar char=""/>
            </a:pPr>
            <a:r>
              <a:rPr lang="en-US" sz="2400" b="1" dirty="0">
                <a:solidFill>
                  <a:srgbClr val="FF0000"/>
                </a:solidFill>
                <a:latin typeface="Times New Roman" panose="02020603050405020304" pitchFamily="18" charset="0"/>
              </a:rPr>
              <a:t>Solar radiation incident on the outer atmosphere of the earth </a:t>
            </a:r>
            <a:r>
              <a:rPr lang="en-US" sz="2400" dirty="0">
                <a:solidFill>
                  <a:srgbClr val="231F20"/>
                </a:solidFill>
                <a:latin typeface="Times New Roman" panose="02020603050405020304" pitchFamily="18" charset="0"/>
              </a:rPr>
              <a:t>is called extraterrestrial radiation.</a:t>
            </a:r>
            <a:endParaRPr lang="en-IN" sz="2400" dirty="0">
              <a:solidFill>
                <a:srgbClr val="231F20"/>
              </a:solidFill>
              <a:latin typeface="Times New Roman" panose="02020603050405020304" pitchFamily="18" charset="0"/>
            </a:endParaRPr>
          </a:p>
          <a:p>
            <a:pPr marL="342900" marR="278765" lvl="0" indent="-342900" algn="just">
              <a:spcBef>
                <a:spcPts val="460"/>
              </a:spcBef>
              <a:spcAft>
                <a:spcPts val="0"/>
              </a:spcAft>
              <a:buFont typeface="Symbol" panose="05050102010706020507" pitchFamily="18" charset="2"/>
              <a:buChar char=""/>
            </a:pPr>
            <a:r>
              <a:rPr lang="en-US" sz="2400" dirty="0">
                <a:solidFill>
                  <a:srgbClr val="231F20"/>
                </a:solidFill>
                <a:latin typeface="Times New Roman" panose="02020603050405020304" pitchFamily="18" charset="0"/>
              </a:rPr>
              <a:t>From extraterrestrial region, the solar radiation reaches earth's surface in </a:t>
            </a:r>
            <a:r>
              <a:rPr lang="en-US" sz="2400" b="1" dirty="0">
                <a:solidFill>
                  <a:srgbClr val="FF0000"/>
                </a:solidFill>
                <a:latin typeface="Times New Roman" panose="02020603050405020304" pitchFamily="18" charset="0"/>
              </a:rPr>
              <a:t>two ways:</a:t>
            </a:r>
            <a:endParaRPr lang="en-IN" sz="2400" b="1" dirty="0">
              <a:solidFill>
                <a:srgbClr val="FF0000"/>
              </a:solidFill>
              <a:latin typeface="Times New Roman" panose="02020603050405020304" pitchFamily="18" charset="0"/>
            </a:endParaRPr>
          </a:p>
          <a:p>
            <a:pPr marL="1143000" lvl="2" indent="-228600" algn="just">
              <a:spcBef>
                <a:spcPts val="670"/>
              </a:spcBef>
              <a:spcAft>
                <a:spcPts val="0"/>
              </a:spcAft>
              <a:buFont typeface="+mj-lt"/>
              <a:buAutoNum type="romanLcPeriod"/>
            </a:pPr>
            <a:r>
              <a:rPr lang="en-US" sz="2400" dirty="0">
                <a:solidFill>
                  <a:srgbClr val="231F20"/>
                </a:solidFill>
                <a:latin typeface="Times New Roman" panose="02020603050405020304" pitchFamily="18" charset="0"/>
              </a:rPr>
              <a:t>Beam radiation</a:t>
            </a:r>
            <a:endParaRPr lang="en-IN" sz="2400" dirty="0">
              <a:solidFill>
                <a:srgbClr val="231F20"/>
              </a:solidFill>
              <a:latin typeface="Times New Roman" panose="02020603050405020304" pitchFamily="18" charset="0"/>
            </a:endParaRPr>
          </a:p>
          <a:p>
            <a:pPr marL="1143000" lvl="2" indent="-228600" algn="just">
              <a:spcBef>
                <a:spcPts val="670"/>
              </a:spcBef>
              <a:spcAft>
                <a:spcPts val="0"/>
              </a:spcAft>
              <a:buFont typeface="+mj-lt"/>
              <a:buAutoNum type="romanLcPeriod"/>
            </a:pPr>
            <a:r>
              <a:rPr lang="en-US" sz="2400" dirty="0">
                <a:solidFill>
                  <a:srgbClr val="231F20"/>
                </a:solidFill>
                <a:latin typeface="Times New Roman" panose="02020603050405020304" pitchFamily="18" charset="0"/>
              </a:rPr>
              <a:t>Diffuse radiation</a:t>
            </a:r>
            <a:endParaRPr lang="en-IN" sz="2400" dirty="0">
              <a:solidFill>
                <a:srgbClr val="231F20"/>
              </a:solidFill>
              <a:latin typeface="Times New Roman" panose="02020603050405020304" pitchFamily="18" charset="0"/>
            </a:endParaRPr>
          </a:p>
          <a:p>
            <a:pPr marL="342900" lvl="0" indent="-342900" algn="just">
              <a:spcBef>
                <a:spcPts val="670"/>
              </a:spcBef>
              <a:spcAft>
                <a:spcPts val="0"/>
              </a:spcAft>
              <a:buFont typeface="Wingdings" panose="05000000000000000000" pitchFamily="2" charset="2"/>
              <a:buChar char="v"/>
            </a:pPr>
            <a:endParaRPr lang="en-IN" sz="2400" b="1" dirty="0">
              <a:effectLst/>
              <a:latin typeface="Arial" panose="020B0604020202020204" pitchFamily="34" charset="0"/>
              <a:ea typeface="Arial" panose="020B0604020202020204" pitchFamily="34" charset="0"/>
            </a:endParaRPr>
          </a:p>
          <a:p>
            <a:pPr marL="342900" lvl="0" indent="-342900">
              <a:lnSpc>
                <a:spcPct val="107000"/>
              </a:lnSpc>
              <a:spcAft>
                <a:spcPts val="800"/>
              </a:spcAft>
              <a:buFont typeface="Wingdings" panose="05000000000000000000" pitchFamily="2" charset="2"/>
              <a:buChar char=""/>
            </a:pPr>
            <a:endParaRPr lang="en-IN" sz="14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BE608D7-0D6C-3281-86C2-235E59D7A9A2}"/>
              </a:ext>
            </a:extLst>
          </p:cNvPr>
          <p:cNvPicPr>
            <a:picLocks noChangeAspect="1"/>
          </p:cNvPicPr>
          <p:nvPr/>
        </p:nvPicPr>
        <p:blipFill rotWithShape="1">
          <a:blip r:embed="rId2"/>
          <a:srcRect l="7711" r="7467"/>
          <a:stretch/>
        </p:blipFill>
        <p:spPr bwMode="auto">
          <a:xfrm>
            <a:off x="4886325" y="0"/>
            <a:ext cx="7106840" cy="3054923"/>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49C7CEC9-9825-49C6-3DE7-1E6ED231A7EA}"/>
              </a:ext>
            </a:extLst>
          </p:cNvPr>
          <p:cNvSpPr txBox="1"/>
          <p:nvPr/>
        </p:nvSpPr>
        <p:spPr>
          <a:xfrm>
            <a:off x="5185172" y="3131888"/>
            <a:ext cx="6193630" cy="374077"/>
          </a:xfrm>
          <a:prstGeom prst="rect">
            <a:avLst/>
          </a:prstGeom>
          <a:noFill/>
        </p:spPr>
        <p:txBody>
          <a:bodyPr wrap="square">
            <a:spAutoFit/>
          </a:bodyPr>
          <a:lstStyle/>
          <a:p>
            <a:pPr marL="318770" algn="ctr">
              <a:lnSpc>
                <a:spcPct val="107000"/>
              </a:lnSpc>
              <a:spcAft>
                <a:spcPts val="800"/>
              </a:spcAft>
            </a:pPr>
            <a:r>
              <a:rPr lang="en-IN" sz="1800" b="1"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Fig: Different types of solar radiation</a:t>
            </a:r>
            <a:endParaRPr lang="en-IN" sz="16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72175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A5B12E-DCF4-02FE-7791-726454997E19}"/>
              </a:ext>
            </a:extLst>
          </p:cNvPr>
          <p:cNvSpPr txBox="1"/>
          <p:nvPr/>
        </p:nvSpPr>
        <p:spPr>
          <a:xfrm>
            <a:off x="1" y="0"/>
            <a:ext cx="12192000" cy="5635645"/>
          </a:xfrm>
          <a:prstGeom prst="rect">
            <a:avLst/>
          </a:prstGeom>
          <a:noFill/>
        </p:spPr>
        <p:txBody>
          <a:bodyPr wrap="square">
            <a:spAutoFit/>
          </a:bodyPr>
          <a:lstStyle/>
          <a:p>
            <a:pPr marL="342900" indent="-342900">
              <a:spcBef>
                <a:spcPts val="670"/>
              </a:spcBef>
              <a:spcAft>
                <a:spcPts val="800"/>
              </a:spcAft>
              <a:buFont typeface="Wingdings" panose="05000000000000000000" pitchFamily="2" charset="2"/>
              <a:buChar char="v"/>
            </a:pPr>
            <a:r>
              <a:rPr lang="en-US" sz="24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Beam radiation:</a:t>
            </a:r>
            <a:endParaRPr lang="en-IN" sz="24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2400" dirty="0">
                <a:solidFill>
                  <a:srgbClr val="00201A"/>
                </a:solidFill>
                <a:highlight>
                  <a:srgbClr val="FFFFFF"/>
                </a:highlight>
                <a:latin typeface="Times New Roman" panose="02020603050405020304" pitchFamily="18" charset="0"/>
                <a:cs typeface="Times New Roman" panose="02020603050405020304" pitchFamily="18" charset="0"/>
              </a:rPr>
              <a:t>A part of sun’s radiation travels through earth’s atmosphere and its </a:t>
            </a:r>
            <a:r>
              <a:rPr lang="en-IN" sz="2400">
                <a:solidFill>
                  <a:srgbClr val="00201A"/>
                </a:solidFill>
                <a:highlight>
                  <a:srgbClr val="FFFFFF"/>
                </a:highlight>
                <a:latin typeface="Times New Roman" panose="02020603050405020304" pitchFamily="18" charset="0"/>
                <a:cs typeface="Times New Roman" panose="02020603050405020304" pitchFamily="18" charset="0"/>
              </a:rPr>
              <a:t>reaches </a:t>
            </a:r>
            <a:r>
              <a:rPr lang="en-IN" sz="2400" b="1">
                <a:solidFill>
                  <a:srgbClr val="FF0000"/>
                </a:solidFill>
                <a:highlight>
                  <a:srgbClr val="FFFFFF"/>
                </a:highlight>
                <a:latin typeface="Times New Roman" panose="02020603050405020304" pitchFamily="18" charset="0"/>
                <a:cs typeface="Times New Roman" panose="02020603050405020304" pitchFamily="18" charset="0"/>
              </a:rPr>
              <a:t>directly, </a:t>
            </a:r>
            <a:r>
              <a:rPr lang="en-IN" sz="2400" dirty="0">
                <a:solidFill>
                  <a:srgbClr val="00201A"/>
                </a:solidFill>
                <a:highlight>
                  <a:srgbClr val="FFFFFF"/>
                </a:highlight>
                <a:latin typeface="Times New Roman" panose="02020603050405020304" pitchFamily="18" charset="0"/>
                <a:cs typeface="Times New Roman" panose="02020603050405020304" pitchFamily="18" charset="0"/>
              </a:rPr>
              <a:t>which is called direct or beam radiation</a:t>
            </a:r>
          </a:p>
          <a:p>
            <a:pPr marL="342900" lvl="0" indent="-342900">
              <a:spcBef>
                <a:spcPts val="670"/>
              </a:spcBef>
              <a:spcAft>
                <a:spcPts val="800"/>
              </a:spcAft>
              <a:buFont typeface="Wingdings" panose="05000000000000000000" pitchFamily="2" charset="2"/>
              <a:buChar char="v"/>
            </a:pPr>
            <a:r>
              <a:rPr lang="en-US" sz="24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Diffuse radiation:</a:t>
            </a:r>
            <a:endParaRPr lang="en-IN" sz="24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07000"/>
              </a:lnSpc>
              <a:buFont typeface="Symbol" panose="05050102010706020507" pitchFamily="18" charset="2"/>
              <a:buChar char=""/>
            </a:pPr>
            <a:r>
              <a:rPr lang="en-IN" sz="2400" dirty="0">
                <a:solidFill>
                  <a:srgbClr val="00201A"/>
                </a:solidFill>
                <a:highlight>
                  <a:srgbClr val="FFFFFF"/>
                </a:highlight>
                <a:latin typeface="Times New Roman" panose="02020603050405020304" pitchFamily="18" charset="0"/>
                <a:cs typeface="Times New Roman" panose="02020603050405020304" pitchFamily="18" charset="0"/>
              </a:rPr>
              <a:t>This radiation reaching earth’s surface by the </a:t>
            </a:r>
            <a:r>
              <a:rPr lang="en-IN" sz="2400" b="1" dirty="0">
                <a:solidFill>
                  <a:srgbClr val="FF0000"/>
                </a:solidFill>
                <a:highlight>
                  <a:srgbClr val="FFFFFF"/>
                </a:highlight>
                <a:latin typeface="Times New Roman" panose="02020603050405020304" pitchFamily="18" charset="0"/>
                <a:cs typeface="Times New Roman" panose="02020603050405020304" pitchFamily="18" charset="0"/>
              </a:rPr>
              <a:t>mechanism of scattering and reflecting, </a:t>
            </a:r>
            <a:r>
              <a:rPr lang="en-IN" sz="2400" dirty="0">
                <a:solidFill>
                  <a:srgbClr val="00201A"/>
                </a:solidFill>
                <a:highlight>
                  <a:srgbClr val="FFFFFF"/>
                </a:highlight>
                <a:latin typeface="Times New Roman" panose="02020603050405020304" pitchFamily="18" charset="0"/>
                <a:cs typeface="Times New Roman" panose="02020603050405020304" pitchFamily="18" charset="0"/>
              </a:rPr>
              <a:t>that is, reradiation, is called diffuse or sky radiation.</a:t>
            </a:r>
          </a:p>
          <a:p>
            <a:pPr marL="342900" lvl="0" indent="-342900">
              <a:spcBef>
                <a:spcPts val="925"/>
              </a:spcBef>
              <a:spcAft>
                <a:spcPts val="0"/>
              </a:spcAft>
              <a:buFont typeface="Wingdings" panose="05000000000000000000" pitchFamily="2" charset="2"/>
              <a:buChar char=""/>
            </a:pPr>
            <a:r>
              <a:rPr lang="en-US" sz="24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Total or global radiation:</a:t>
            </a:r>
            <a:r>
              <a:rPr lang="en-US" sz="1800" b="1" spc="50" dirty="0">
                <a:solidFill>
                  <a:srgbClr val="231F20"/>
                </a:solidFill>
                <a:effectLst/>
                <a:latin typeface="Times New Roman" panose="02020603050405020304" pitchFamily="18" charset="0"/>
                <a:ea typeface="Arial" panose="020B0604020202020204" pitchFamily="34" charset="0"/>
              </a:rPr>
              <a:t>		</a:t>
            </a:r>
            <a:endParaRPr lang="en-IN" sz="1400" b="1" dirty="0">
              <a:effectLst/>
              <a:latin typeface="Arial" panose="020B0604020202020204" pitchFamily="34" charset="0"/>
              <a:ea typeface="Arial" panose="020B0604020202020204" pitchFamily="34" charset="0"/>
            </a:endParaRPr>
          </a:p>
          <a:p>
            <a:pPr marL="342900" marR="280035" lvl="0" indent="-342900" algn="just">
              <a:spcBef>
                <a:spcPts val="460"/>
              </a:spcBef>
              <a:spcAft>
                <a:spcPts val="0"/>
              </a:spcAft>
              <a:buFont typeface="Symbol" panose="05050102010706020507" pitchFamily="18" charset="2"/>
              <a:buChar char=""/>
            </a:pPr>
            <a:r>
              <a:rPr lang="en-US" sz="2400" dirty="0">
                <a:solidFill>
                  <a:srgbClr val="00201A"/>
                </a:solidFill>
                <a:highlight>
                  <a:srgbClr val="FFFFFF"/>
                </a:highlight>
                <a:latin typeface="Times New Roman" panose="02020603050405020304" pitchFamily="18" charset="0"/>
                <a:cs typeface="Times New Roman" panose="02020603050405020304" pitchFamily="18" charset="0"/>
              </a:rPr>
              <a:t>Total or global radiation at any location on earth’s surface is the </a:t>
            </a:r>
            <a:r>
              <a:rPr lang="en-US" sz="2400" b="1" dirty="0">
                <a:solidFill>
                  <a:srgbClr val="FF0000"/>
                </a:solidFill>
                <a:highlight>
                  <a:srgbClr val="FFFFFF"/>
                </a:highlight>
                <a:latin typeface="Times New Roman" panose="02020603050405020304" pitchFamily="18" charset="0"/>
                <a:cs typeface="Times New Roman" panose="02020603050405020304" pitchFamily="18" charset="0"/>
              </a:rPr>
              <a:t>sum of beam radiation and diffuse radiation.</a:t>
            </a:r>
            <a:endParaRPr lang="en-IN" sz="2400" b="1" dirty="0">
              <a:solidFill>
                <a:srgbClr val="FF0000"/>
              </a:solidFill>
              <a:highlight>
                <a:srgbClr val="FFFFFF"/>
              </a:highlight>
              <a:latin typeface="Times New Roman" panose="02020603050405020304" pitchFamily="18" charset="0"/>
              <a:cs typeface="Times New Roman" panose="02020603050405020304" pitchFamily="18" charset="0"/>
            </a:endParaRPr>
          </a:p>
          <a:p>
            <a:pPr marL="342900" marR="280035" lvl="0" indent="-342900" algn="just">
              <a:spcBef>
                <a:spcPts val="460"/>
              </a:spcBef>
              <a:spcAft>
                <a:spcPts val="0"/>
              </a:spcAft>
              <a:buFont typeface="Symbol" panose="05050102010706020507" pitchFamily="18" charset="2"/>
              <a:buChar char=""/>
            </a:pPr>
            <a:r>
              <a:rPr lang="en-US" sz="2400" dirty="0">
                <a:solidFill>
                  <a:srgbClr val="00201A"/>
                </a:solidFill>
                <a:highlight>
                  <a:srgbClr val="FFFFFF"/>
                </a:highlight>
                <a:latin typeface="Times New Roman" panose="02020603050405020304" pitchFamily="18" charset="0"/>
                <a:cs typeface="Times New Roman" panose="02020603050405020304" pitchFamily="18" charset="0"/>
              </a:rPr>
              <a:t>Total radiation=Beam radiation + Diffuse radiation</a:t>
            </a:r>
          </a:p>
          <a:p>
            <a:pPr marR="280035" algn="just">
              <a:spcBef>
                <a:spcPts val="460"/>
              </a:spcBef>
            </a:pPr>
            <a:r>
              <a:rPr lang="en-US" sz="1800" b="1" dirty="0">
                <a:solidFill>
                  <a:srgbClr val="7030A0"/>
                </a:solidFill>
                <a:effectLst/>
                <a:latin typeface="Times New Roman" panose="02020603050405020304" pitchFamily="18" charset="0"/>
                <a:ea typeface="Trebuchet MS" panose="020B0603020202020204" pitchFamily="34" charset="0"/>
                <a:cs typeface="Trebuchet MS" panose="020B0603020202020204" pitchFamily="34" charset="0"/>
              </a:rPr>
              <a:t>Table: Difference between beam radiation and diffuse radiation</a:t>
            </a:r>
            <a:endParaRPr lang="en-IN" sz="1800" dirty="0">
              <a:solidFill>
                <a:srgbClr val="7030A0"/>
              </a:solidFill>
              <a:effectLst/>
              <a:latin typeface="Trebuchet MS" panose="020B0603020202020204" pitchFamily="34" charset="0"/>
              <a:ea typeface="Trebuchet MS" panose="020B0603020202020204" pitchFamily="34" charset="0"/>
              <a:cs typeface="Trebuchet MS" panose="020B0603020202020204" pitchFamily="34" charset="0"/>
            </a:endParaRPr>
          </a:p>
          <a:p>
            <a:pPr marL="342900" marR="280035" lvl="0" indent="-342900" algn="just">
              <a:spcBef>
                <a:spcPts val="460"/>
              </a:spcBef>
              <a:spcAft>
                <a:spcPts val="0"/>
              </a:spcAft>
              <a:buFont typeface="Symbol" panose="05050102010706020507" pitchFamily="18" charset="2"/>
              <a:buChar char=""/>
            </a:pPr>
            <a:endParaRPr lang="en-US" sz="2400" dirty="0">
              <a:solidFill>
                <a:srgbClr val="00201A"/>
              </a:solidFill>
              <a:highlight>
                <a:srgbClr val="FFFFFF"/>
              </a:highlight>
              <a:latin typeface="Times New Roman" panose="02020603050405020304" pitchFamily="18" charset="0"/>
              <a:cs typeface="Times New Roman" panose="02020603050405020304" pitchFamily="18" charset="0"/>
            </a:endParaRPr>
          </a:p>
          <a:p>
            <a:pPr marR="280035" lvl="0" algn="just">
              <a:spcBef>
                <a:spcPts val="460"/>
              </a:spcBef>
              <a:spcAft>
                <a:spcPts val="0"/>
              </a:spcAft>
            </a:pPr>
            <a:endParaRPr lang="en-IN" sz="2400" dirty="0">
              <a:solidFill>
                <a:srgbClr val="00201A"/>
              </a:solidFill>
              <a:highlight>
                <a:srgbClr val="FFFFFF"/>
              </a:highligh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5E789B5-BBD9-94FE-8731-86A1AB4023BD}"/>
              </a:ext>
            </a:extLst>
          </p:cNvPr>
          <p:cNvPicPr>
            <a:picLocks noChangeAspect="1"/>
          </p:cNvPicPr>
          <p:nvPr/>
        </p:nvPicPr>
        <p:blipFill>
          <a:blip r:embed="rId2"/>
          <a:stretch>
            <a:fillRect/>
          </a:stretch>
        </p:blipFill>
        <p:spPr>
          <a:xfrm>
            <a:off x="1" y="4672012"/>
            <a:ext cx="12191998" cy="2185987"/>
          </a:xfrm>
          <a:prstGeom prst="rect">
            <a:avLst/>
          </a:prstGeom>
        </p:spPr>
      </p:pic>
    </p:spTree>
    <p:extLst>
      <p:ext uri="{BB962C8B-B14F-4D97-AF65-F5344CB8AC3E}">
        <p14:creationId xmlns:p14="http://schemas.microsoft.com/office/powerpoint/2010/main" val="782023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9418CC-2D83-CB9E-C623-39AD4EDC1D6E}"/>
              </a:ext>
            </a:extLst>
          </p:cNvPr>
          <p:cNvSpPr txBox="1"/>
          <p:nvPr/>
        </p:nvSpPr>
        <p:spPr>
          <a:xfrm>
            <a:off x="0" y="0"/>
            <a:ext cx="11974115" cy="5318700"/>
          </a:xfrm>
          <a:prstGeom prst="rect">
            <a:avLst/>
          </a:prstGeom>
          <a:noFill/>
        </p:spPr>
        <p:txBody>
          <a:bodyPr wrap="square">
            <a:spAutoFit/>
          </a:bodyPr>
          <a:lstStyle>
            <a:defPPr>
              <a:defRPr lang="en-US"/>
            </a:defPPr>
            <a:lvl1pPr marL="342900" lvl="0" indent="-342900">
              <a:lnSpc>
                <a:spcPct val="115000"/>
              </a:lnSpc>
              <a:spcBef>
                <a:spcPts val="670"/>
              </a:spcBef>
              <a:spcAft>
                <a:spcPts val="800"/>
              </a:spcAft>
              <a:buFont typeface="Wingdings" panose="05000000000000000000" pitchFamily="2" charset="2"/>
              <a:buChar char="v"/>
              <a:defRPr sz="2400" b="1">
                <a:solidFill>
                  <a:srgbClr val="0070C0"/>
                </a:solidFill>
                <a:latin typeface="Times New Roman" panose="02020603050405020304" pitchFamily="18" charset="0"/>
                <a:ea typeface="Calibri" panose="020F0502020204030204" pitchFamily="34" charset="0"/>
                <a:cs typeface="Times New Roman" panose="02020603050405020304" pitchFamily="18" charset="0"/>
              </a:defRPr>
            </a:lvl1pPr>
          </a:lstStyle>
          <a:p>
            <a:r>
              <a:rPr lang="en-US" dirty="0"/>
              <a:t>Terrestrial radiation:</a:t>
            </a:r>
          </a:p>
          <a:p>
            <a:pPr>
              <a:buFont typeface="Arial" panose="020B0604020202020204" pitchFamily="34" charset="0"/>
              <a:buChar char="•"/>
            </a:pPr>
            <a:r>
              <a:rPr lang="en-IN" b="0" dirty="0">
                <a:solidFill>
                  <a:srgbClr val="00201A"/>
                </a:solidFill>
                <a:highlight>
                  <a:srgbClr val="FFFFFF"/>
                </a:highlight>
                <a:ea typeface="+mn-ea"/>
              </a:rPr>
              <a:t>The solar radiation that </a:t>
            </a:r>
            <a:r>
              <a:rPr lang="en-IN" dirty="0">
                <a:solidFill>
                  <a:srgbClr val="FF0000"/>
                </a:solidFill>
                <a:highlight>
                  <a:srgbClr val="FFFFFF"/>
                </a:highlight>
                <a:ea typeface="+mn-ea"/>
              </a:rPr>
              <a:t>reaches earth’s surface after passing through earth’s atmosphere </a:t>
            </a:r>
            <a:r>
              <a:rPr lang="en-IN" b="0" dirty="0">
                <a:solidFill>
                  <a:srgbClr val="00201A"/>
                </a:solidFill>
                <a:highlight>
                  <a:srgbClr val="FFFFFF"/>
                </a:highlight>
                <a:ea typeface="+mn-ea"/>
              </a:rPr>
              <a:t>is called terrestrial radiation.</a:t>
            </a:r>
          </a:p>
          <a:p>
            <a:pPr algn="just">
              <a:spcBef>
                <a:spcPts val="905"/>
              </a:spcBef>
              <a:spcAft>
                <a:spcPts val="0"/>
              </a:spcAft>
            </a:pPr>
            <a:r>
              <a:rPr lang="en-IN" dirty="0"/>
              <a:t>Attenuation:</a:t>
            </a:r>
          </a:p>
          <a:p>
            <a:pPr marL="342900" lvl="0" indent="-342900" algn="just" fontAlgn="t">
              <a:spcAft>
                <a:spcPts val="300"/>
              </a:spcAft>
              <a:buFont typeface="Symbol" panose="05050102010706020507" pitchFamily="18" charset="2"/>
              <a:buChar char=""/>
            </a:pPr>
            <a:r>
              <a:rPr lang="en-IN" b="0" dirty="0">
                <a:solidFill>
                  <a:srgbClr val="00201A"/>
                </a:solidFill>
                <a:highlight>
                  <a:srgbClr val="FFFFFF"/>
                </a:highlight>
                <a:ea typeface="+mn-ea"/>
              </a:rPr>
              <a:t>Atmospheric attenuation is a </a:t>
            </a:r>
            <a:r>
              <a:rPr lang="en-IN" dirty="0">
                <a:solidFill>
                  <a:srgbClr val="FF0000"/>
                </a:solidFill>
                <a:highlight>
                  <a:srgbClr val="FFFFFF"/>
                </a:highlight>
                <a:ea typeface="+mn-ea"/>
              </a:rPr>
              <a:t>reduction in the intensity of electromagnetic radiation in the earth’s atmosphere as a result of the absorption and scattering of the radiation.</a:t>
            </a:r>
          </a:p>
          <a:p>
            <a:r>
              <a:rPr lang="en-US" dirty="0">
                <a:highlight>
                  <a:srgbClr val="FFFFFF"/>
                </a:highlight>
              </a:rPr>
              <a:t>Solar irradiance:</a:t>
            </a:r>
            <a:r>
              <a:rPr lang="en-US" b="0" dirty="0">
                <a:highlight>
                  <a:srgbClr val="FFFFFF"/>
                </a:highlight>
              </a:rPr>
              <a:t> </a:t>
            </a:r>
          </a:p>
          <a:p>
            <a:pPr algn="just">
              <a:buFont typeface="Arial" panose="020B0604020202020204" pitchFamily="34" charset="0"/>
              <a:buChar char="•"/>
            </a:pPr>
            <a:r>
              <a:rPr lang="en-US" b="0" dirty="0">
                <a:solidFill>
                  <a:srgbClr val="00201A"/>
                </a:solidFill>
                <a:highlight>
                  <a:srgbClr val="FFFFFF"/>
                </a:highlight>
                <a:ea typeface="+mn-ea"/>
              </a:rPr>
              <a:t>It is the </a:t>
            </a:r>
            <a:r>
              <a:rPr lang="en-US" dirty="0">
                <a:solidFill>
                  <a:srgbClr val="FF0000"/>
                </a:solidFill>
                <a:highlight>
                  <a:srgbClr val="FFFFFF"/>
                </a:highlight>
                <a:ea typeface="+mn-ea"/>
              </a:rPr>
              <a:t>power per unit area received from the Sun in the form of electromagnetic radiation.</a:t>
            </a:r>
            <a:endParaRPr lang="en-IN" dirty="0">
              <a:solidFill>
                <a:srgbClr val="FF0000"/>
              </a:solidFill>
              <a:highlight>
                <a:srgbClr val="FFFFFF"/>
              </a:highlight>
              <a:ea typeface="+mn-ea"/>
            </a:endParaRPr>
          </a:p>
          <a:p>
            <a:endParaRPr lang="en-IN" dirty="0"/>
          </a:p>
        </p:txBody>
      </p:sp>
    </p:spTree>
    <p:extLst>
      <p:ext uri="{BB962C8B-B14F-4D97-AF65-F5344CB8AC3E}">
        <p14:creationId xmlns:p14="http://schemas.microsoft.com/office/powerpoint/2010/main" val="1335862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17D415-951B-0D09-5689-CE5E7A4D3AC7}"/>
              </a:ext>
            </a:extLst>
          </p:cNvPr>
          <p:cNvSpPr txBox="1"/>
          <p:nvPr/>
        </p:nvSpPr>
        <p:spPr>
          <a:xfrm>
            <a:off x="0" y="0"/>
            <a:ext cx="12192000" cy="3607462"/>
          </a:xfrm>
          <a:prstGeom prst="rect">
            <a:avLst/>
          </a:prstGeom>
          <a:noFill/>
        </p:spPr>
        <p:txBody>
          <a:bodyPr wrap="square">
            <a:spAutoFit/>
          </a:bodyPr>
          <a:lstStyle/>
          <a:p>
            <a:pPr marL="342900" indent="-342900" algn="just">
              <a:buFont typeface="Wingdings" panose="05000000000000000000" pitchFamily="2" charset="2"/>
              <a:buChar char="Ø"/>
            </a:pPr>
            <a:r>
              <a:rPr lang="en-IN" sz="24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Solar radiation data:</a:t>
            </a:r>
          </a:p>
          <a:p>
            <a:pPr marL="342900" lvl="0" indent="-342900" algn="just">
              <a:lnSpc>
                <a:spcPct val="107000"/>
              </a:lnSpc>
              <a:buFont typeface="Symbol" panose="05050102010706020507" pitchFamily="18" charset="2"/>
              <a:buChar char=""/>
            </a:pPr>
            <a:r>
              <a:rPr lang="en-IN" sz="2400" dirty="0">
                <a:solidFill>
                  <a:srgbClr val="00201A"/>
                </a:solidFill>
                <a:highlight>
                  <a:srgbClr val="FFFFFF"/>
                </a:highlight>
                <a:latin typeface="Times New Roman" panose="02020603050405020304" pitchFamily="18" charset="0"/>
                <a:cs typeface="Times New Roman" panose="02020603050405020304" pitchFamily="18" charset="0"/>
              </a:rPr>
              <a:t>Solar radiation is </a:t>
            </a:r>
            <a:r>
              <a:rPr lang="en-IN" sz="2400" b="1" dirty="0">
                <a:solidFill>
                  <a:srgbClr val="FF0000"/>
                </a:solidFill>
                <a:highlight>
                  <a:srgbClr val="FFFFFF"/>
                </a:highlight>
                <a:latin typeface="Times New Roman" panose="02020603050405020304" pitchFamily="18" charset="0"/>
                <a:cs typeface="Times New Roman" panose="02020603050405020304" pitchFamily="18" charset="0"/>
              </a:rPr>
              <a:t>radiant energy emitted by the sun </a:t>
            </a:r>
            <a:r>
              <a:rPr lang="en-IN" sz="2400" dirty="0">
                <a:solidFill>
                  <a:srgbClr val="00201A"/>
                </a:solidFill>
                <a:highlight>
                  <a:srgbClr val="FFFFFF"/>
                </a:highlight>
                <a:latin typeface="Times New Roman" panose="02020603050405020304" pitchFamily="18" charset="0"/>
                <a:cs typeface="Times New Roman" panose="02020603050405020304" pitchFamily="18" charset="0"/>
              </a:rPr>
              <a:t>from a nuclear fusion reaction that creates electromagnetic energy.”</a:t>
            </a:r>
          </a:p>
          <a:p>
            <a:pPr marL="342900" lvl="0" indent="-342900">
              <a:lnSpc>
                <a:spcPct val="107000"/>
              </a:lnSpc>
              <a:buFont typeface="Symbol" panose="05050102010706020507" pitchFamily="18" charset="2"/>
              <a:buChar char=""/>
            </a:pPr>
            <a:r>
              <a:rPr lang="en-IN" sz="2400" dirty="0">
                <a:solidFill>
                  <a:srgbClr val="00201A"/>
                </a:solidFill>
                <a:highlight>
                  <a:srgbClr val="FFFFFF"/>
                </a:highlight>
                <a:latin typeface="Times New Roman" panose="02020603050405020304" pitchFamily="18" charset="0"/>
                <a:cs typeface="Times New Roman" panose="02020603050405020304" pitchFamily="18" charset="0"/>
              </a:rPr>
              <a:t>Solar radiation is made up of the following types of rays:</a:t>
            </a:r>
          </a:p>
          <a:p>
            <a:pPr marL="1143000" lvl="2" indent="-228600">
              <a:lnSpc>
                <a:spcPct val="107000"/>
              </a:lnSpc>
              <a:buFont typeface="Wingdings" panose="05000000000000000000" pitchFamily="2" charset="2"/>
              <a:buChar char=""/>
            </a:pPr>
            <a:r>
              <a:rPr lang="en-IN" sz="2400" b="1" dirty="0">
                <a:solidFill>
                  <a:srgbClr val="FF0000"/>
                </a:solidFill>
                <a:highlight>
                  <a:srgbClr val="FFFFFF"/>
                </a:highlight>
                <a:latin typeface="Times New Roman" panose="02020603050405020304" pitchFamily="18" charset="0"/>
                <a:cs typeface="Times New Roman" panose="02020603050405020304" pitchFamily="18" charset="0"/>
              </a:rPr>
              <a:t>Infrared (IR): </a:t>
            </a:r>
            <a:r>
              <a:rPr lang="en-IN" sz="2400" dirty="0">
                <a:solidFill>
                  <a:srgbClr val="00201A"/>
                </a:solidFill>
                <a:highlight>
                  <a:srgbClr val="FFFFFF"/>
                </a:highlight>
                <a:latin typeface="Times New Roman" panose="02020603050405020304" pitchFamily="18" charset="0"/>
                <a:cs typeface="Times New Roman" panose="02020603050405020304" pitchFamily="18" charset="0"/>
              </a:rPr>
              <a:t>Infrared radiation provides heat and represents </a:t>
            </a:r>
            <a:r>
              <a:rPr lang="en-IN" sz="2400" b="1" dirty="0">
                <a:solidFill>
                  <a:srgbClr val="FF0000"/>
                </a:solidFill>
                <a:highlight>
                  <a:srgbClr val="FFFFFF"/>
                </a:highlight>
                <a:latin typeface="Times New Roman" panose="02020603050405020304" pitchFamily="18" charset="0"/>
                <a:cs typeface="Times New Roman" panose="02020603050405020304" pitchFamily="18" charset="0"/>
              </a:rPr>
              <a:t>49%</a:t>
            </a:r>
            <a:r>
              <a:rPr lang="en-IN" sz="2400" dirty="0">
                <a:solidFill>
                  <a:srgbClr val="00201A"/>
                </a:solidFill>
                <a:highlight>
                  <a:srgbClr val="FFFFFF"/>
                </a:highlight>
                <a:latin typeface="Times New Roman" panose="02020603050405020304" pitchFamily="18" charset="0"/>
                <a:cs typeface="Times New Roman" panose="02020603050405020304" pitchFamily="18" charset="0"/>
              </a:rPr>
              <a:t> of solar radiation.</a:t>
            </a:r>
          </a:p>
          <a:p>
            <a:pPr marL="1143000" lvl="2" indent="-228600">
              <a:lnSpc>
                <a:spcPct val="107000"/>
              </a:lnSpc>
              <a:buFont typeface="Wingdings" panose="05000000000000000000" pitchFamily="2" charset="2"/>
              <a:buChar char=""/>
            </a:pPr>
            <a:r>
              <a:rPr lang="en-IN" sz="2400" b="1" dirty="0">
                <a:solidFill>
                  <a:srgbClr val="FF0000"/>
                </a:solidFill>
                <a:highlight>
                  <a:srgbClr val="FFFFFF"/>
                </a:highlight>
                <a:latin typeface="Times New Roman" panose="02020603050405020304" pitchFamily="18" charset="0"/>
                <a:cs typeface="Times New Roman" panose="02020603050405020304" pitchFamily="18" charset="0"/>
              </a:rPr>
              <a:t>Visible rays (VI): </a:t>
            </a:r>
            <a:r>
              <a:rPr lang="en-IN" sz="2400" dirty="0">
                <a:solidFill>
                  <a:srgbClr val="00201A"/>
                </a:solidFill>
                <a:highlight>
                  <a:srgbClr val="FFFFFF"/>
                </a:highlight>
                <a:latin typeface="Times New Roman" panose="02020603050405020304" pitchFamily="18" charset="0"/>
                <a:cs typeface="Times New Roman" panose="02020603050405020304" pitchFamily="18" charset="0"/>
              </a:rPr>
              <a:t>Visible rays represent </a:t>
            </a:r>
            <a:r>
              <a:rPr lang="en-IN" sz="2400" b="1" dirty="0">
                <a:solidFill>
                  <a:srgbClr val="FF0000"/>
                </a:solidFill>
                <a:highlight>
                  <a:srgbClr val="FFFFFF"/>
                </a:highlight>
                <a:latin typeface="Times New Roman" panose="02020603050405020304" pitchFamily="18" charset="0"/>
                <a:cs typeface="Times New Roman" panose="02020603050405020304" pitchFamily="18" charset="0"/>
              </a:rPr>
              <a:t>43%</a:t>
            </a:r>
            <a:r>
              <a:rPr lang="en-IN" sz="2400" dirty="0">
                <a:solidFill>
                  <a:srgbClr val="00201A"/>
                </a:solidFill>
                <a:highlight>
                  <a:srgbClr val="FFFFFF"/>
                </a:highlight>
                <a:latin typeface="Times New Roman" panose="02020603050405020304" pitchFamily="18" charset="0"/>
                <a:cs typeface="Times New Roman" panose="02020603050405020304" pitchFamily="18" charset="0"/>
              </a:rPr>
              <a:t> of radiation and provide light.</a:t>
            </a:r>
          </a:p>
          <a:p>
            <a:pPr marL="1143000" lvl="2" indent="-228600">
              <a:lnSpc>
                <a:spcPct val="107000"/>
              </a:lnSpc>
              <a:buFont typeface="Wingdings" panose="05000000000000000000" pitchFamily="2" charset="2"/>
              <a:buChar char=""/>
            </a:pPr>
            <a:r>
              <a:rPr lang="en-IN" sz="2400" b="1" dirty="0">
                <a:solidFill>
                  <a:srgbClr val="FF0000"/>
                </a:solidFill>
                <a:highlight>
                  <a:srgbClr val="FFFFFF"/>
                </a:highlight>
                <a:latin typeface="Times New Roman" panose="02020603050405020304" pitchFamily="18" charset="0"/>
                <a:cs typeface="Times New Roman" panose="02020603050405020304" pitchFamily="18" charset="0"/>
              </a:rPr>
              <a:t>Ultraviolet rays (UV radiation): </a:t>
            </a:r>
            <a:r>
              <a:rPr lang="en-IN" sz="2400" dirty="0">
                <a:solidFill>
                  <a:srgbClr val="00201A"/>
                </a:solidFill>
                <a:highlight>
                  <a:srgbClr val="FFFFFF"/>
                </a:highlight>
                <a:latin typeface="Times New Roman" panose="02020603050405020304" pitchFamily="18" charset="0"/>
                <a:cs typeface="Times New Roman" panose="02020603050405020304" pitchFamily="18" charset="0"/>
              </a:rPr>
              <a:t>Ultraviolet rays represent </a:t>
            </a:r>
            <a:r>
              <a:rPr lang="en-IN" sz="2400" b="1" dirty="0">
                <a:solidFill>
                  <a:srgbClr val="FF0000"/>
                </a:solidFill>
                <a:highlight>
                  <a:srgbClr val="FFFFFF"/>
                </a:highlight>
                <a:latin typeface="Times New Roman" panose="02020603050405020304" pitchFamily="18" charset="0"/>
                <a:cs typeface="Times New Roman" panose="02020603050405020304" pitchFamily="18" charset="0"/>
              </a:rPr>
              <a:t>7%</a:t>
            </a:r>
            <a:r>
              <a:rPr lang="en-IN" sz="2400" dirty="0">
                <a:solidFill>
                  <a:srgbClr val="00201A"/>
                </a:solidFill>
                <a:highlight>
                  <a:srgbClr val="FFFFFF"/>
                </a:highlight>
                <a:latin typeface="Times New Roman" panose="02020603050405020304" pitchFamily="18" charset="0"/>
                <a:cs typeface="Times New Roman" panose="02020603050405020304" pitchFamily="18" charset="0"/>
              </a:rPr>
              <a:t>.</a:t>
            </a:r>
          </a:p>
          <a:p>
            <a:pPr marL="1143000" lvl="2" indent="-228600">
              <a:lnSpc>
                <a:spcPct val="107000"/>
              </a:lnSpc>
              <a:spcAft>
                <a:spcPts val="800"/>
              </a:spcAft>
              <a:buFont typeface="Wingdings" panose="05000000000000000000" pitchFamily="2" charset="2"/>
              <a:buChar char=""/>
            </a:pPr>
            <a:r>
              <a:rPr lang="en-IN" sz="2400" b="1" dirty="0">
                <a:solidFill>
                  <a:srgbClr val="FF0000"/>
                </a:solidFill>
                <a:highlight>
                  <a:srgbClr val="FFFFFF"/>
                </a:highlight>
                <a:latin typeface="Times New Roman" panose="02020603050405020304" pitchFamily="18" charset="0"/>
                <a:cs typeface="Times New Roman" panose="02020603050405020304" pitchFamily="18" charset="0"/>
              </a:rPr>
              <a:t>Other types of rays: </a:t>
            </a:r>
            <a:r>
              <a:rPr lang="en-IN" sz="2400" dirty="0">
                <a:solidFill>
                  <a:srgbClr val="00201A"/>
                </a:solidFill>
                <a:highlight>
                  <a:srgbClr val="FFFFFF"/>
                </a:highlight>
                <a:latin typeface="Times New Roman" panose="02020603050405020304" pitchFamily="18" charset="0"/>
                <a:cs typeface="Times New Roman" panose="02020603050405020304" pitchFamily="18" charset="0"/>
              </a:rPr>
              <a:t>Other types of rays represent about </a:t>
            </a:r>
            <a:r>
              <a:rPr lang="en-IN" sz="2400" b="1" dirty="0">
                <a:solidFill>
                  <a:srgbClr val="FF0000"/>
                </a:solidFill>
                <a:highlight>
                  <a:srgbClr val="FFFFFF"/>
                </a:highlight>
                <a:latin typeface="Times New Roman" panose="02020603050405020304" pitchFamily="18" charset="0"/>
                <a:cs typeface="Times New Roman" panose="02020603050405020304" pitchFamily="18" charset="0"/>
              </a:rPr>
              <a:t>1%</a:t>
            </a:r>
            <a:r>
              <a:rPr lang="en-IN" sz="2400" dirty="0">
                <a:solidFill>
                  <a:srgbClr val="00201A"/>
                </a:solidFill>
                <a:highlight>
                  <a:srgbClr val="FFFFFF"/>
                </a:highlight>
                <a:latin typeface="Times New Roman" panose="02020603050405020304" pitchFamily="18" charset="0"/>
                <a:cs typeface="Times New Roman" panose="02020603050405020304" pitchFamily="18" charset="0"/>
              </a:rPr>
              <a:t> of the total.</a:t>
            </a:r>
          </a:p>
          <a:p>
            <a:endParaRPr lang="en-IN" dirty="0"/>
          </a:p>
        </p:txBody>
      </p:sp>
      <p:pic>
        <p:nvPicPr>
          <p:cNvPr id="4" name="Picture 3">
            <a:extLst>
              <a:ext uri="{FF2B5EF4-FFF2-40B4-BE49-F238E27FC236}">
                <a16:creationId xmlns:a16="http://schemas.microsoft.com/office/drawing/2014/main" id="{AD12E689-AED6-4A3B-8F2E-C6B25268C6F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0276" y="3250538"/>
            <a:ext cx="5729287" cy="3607462"/>
          </a:xfrm>
          <a:prstGeom prst="rect">
            <a:avLst/>
          </a:prstGeom>
          <a:noFill/>
          <a:ln>
            <a:noFill/>
          </a:ln>
        </p:spPr>
      </p:pic>
    </p:spTree>
    <p:extLst>
      <p:ext uri="{BB962C8B-B14F-4D97-AF65-F5344CB8AC3E}">
        <p14:creationId xmlns:p14="http://schemas.microsoft.com/office/powerpoint/2010/main" val="4148521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7DAF8F-B710-1DD8-FA07-64CC81396684}"/>
              </a:ext>
            </a:extLst>
          </p:cNvPr>
          <p:cNvSpPr txBox="1"/>
          <p:nvPr/>
        </p:nvSpPr>
        <p:spPr>
          <a:xfrm>
            <a:off x="146448" y="0"/>
            <a:ext cx="12045552" cy="6771918"/>
          </a:xfrm>
          <a:prstGeom prst="rect">
            <a:avLst/>
          </a:prstGeom>
          <a:noFill/>
        </p:spPr>
        <p:txBody>
          <a:bodyPr wrap="square">
            <a:spAutoFit/>
          </a:bodyPr>
          <a:lstStyle/>
          <a:p>
            <a:pPr marL="342900" lvl="0" indent="-342900" fontAlgn="t">
              <a:lnSpc>
                <a:spcPct val="115000"/>
              </a:lnSpc>
              <a:spcBef>
                <a:spcPts val="670"/>
              </a:spcBef>
              <a:spcAft>
                <a:spcPts val="800"/>
              </a:spcAft>
              <a:buClr>
                <a:srgbClr val="0070C0"/>
              </a:buClr>
              <a:buFont typeface="Wingdings" panose="05000000000000000000" pitchFamily="2" charset="2"/>
              <a:buChar char="Ø"/>
            </a:pPr>
            <a:r>
              <a:rPr lang="en-IN" sz="24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Radiation measuring instruments:</a:t>
            </a:r>
          </a:p>
          <a:p>
            <a:pPr indent="457200" algn="just" fontAlgn="t">
              <a:lnSpc>
                <a:spcPct val="115000"/>
              </a:lnSpc>
              <a:spcAft>
                <a:spcPts val="300"/>
              </a:spcAft>
            </a:pPr>
            <a:r>
              <a:rPr lang="en-IN" sz="2200" dirty="0">
                <a:solidFill>
                  <a:srgbClr val="00201A"/>
                </a:solidFill>
                <a:highlight>
                  <a:srgbClr val="FFFFFF"/>
                </a:highlight>
                <a:latin typeface="Times New Roman" panose="02020603050405020304" pitchFamily="18" charset="0"/>
                <a:cs typeface="Times New Roman" panose="02020603050405020304" pitchFamily="18" charset="0"/>
              </a:rPr>
              <a:t>Solar Radiation nothing but the </a:t>
            </a:r>
            <a:r>
              <a:rPr lang="en-IN" sz="2200" b="1" dirty="0">
                <a:solidFill>
                  <a:srgbClr val="FF0000"/>
                </a:solidFill>
                <a:highlight>
                  <a:srgbClr val="FFFFFF"/>
                </a:highlight>
                <a:latin typeface="Times New Roman" panose="02020603050405020304" pitchFamily="18" charset="0"/>
                <a:cs typeface="Times New Roman" panose="02020603050405020304" pitchFamily="18" charset="0"/>
              </a:rPr>
              <a:t>radiant energy emitted by the sun in the form of electromagnetic waves. Radiation measuring instruments are used to measure or detect this radiation. </a:t>
            </a:r>
            <a:r>
              <a:rPr lang="en-IN" sz="2200" dirty="0">
                <a:solidFill>
                  <a:srgbClr val="00201A"/>
                </a:solidFill>
                <a:highlight>
                  <a:srgbClr val="FFFFFF"/>
                </a:highlight>
                <a:latin typeface="Times New Roman" panose="02020603050405020304" pitchFamily="18" charset="0"/>
                <a:cs typeface="Times New Roman" panose="02020603050405020304" pitchFamily="18" charset="0"/>
              </a:rPr>
              <a:t>The effective and frequently used instruments for measuring solar radiation and sun shine are:</a:t>
            </a:r>
          </a:p>
          <a:p>
            <a:pPr marL="342900" lvl="0" indent="-342900">
              <a:lnSpc>
                <a:spcPct val="115000"/>
              </a:lnSpc>
              <a:buFont typeface="Symbol" panose="05050102010706020507" pitchFamily="18" charset="2"/>
              <a:buChar char=""/>
            </a:pPr>
            <a:r>
              <a:rPr lang="en-IN" sz="2400" dirty="0">
                <a:solidFill>
                  <a:srgbClr val="00201A"/>
                </a:solidFill>
                <a:highlight>
                  <a:srgbClr val="FFFFFF"/>
                </a:highlight>
                <a:latin typeface="Times New Roman" panose="02020603050405020304" pitchFamily="18" charset="0"/>
                <a:cs typeface="Times New Roman" panose="02020603050405020304" pitchFamily="18" charset="0"/>
              </a:rPr>
              <a:t>Pyranometer</a:t>
            </a:r>
          </a:p>
          <a:p>
            <a:pPr marL="342900" lvl="0" indent="-342900">
              <a:lnSpc>
                <a:spcPct val="115000"/>
              </a:lnSpc>
              <a:buFont typeface="Symbol" panose="05050102010706020507" pitchFamily="18" charset="2"/>
              <a:buChar char=""/>
            </a:pPr>
            <a:r>
              <a:rPr lang="en-IN" sz="2400" dirty="0">
                <a:solidFill>
                  <a:srgbClr val="00201A"/>
                </a:solidFill>
                <a:highlight>
                  <a:srgbClr val="FFFFFF"/>
                </a:highlight>
                <a:latin typeface="Times New Roman" panose="02020603050405020304" pitchFamily="18" charset="0"/>
                <a:cs typeface="Times New Roman" panose="02020603050405020304" pitchFamily="18" charset="0"/>
              </a:rPr>
              <a:t>Pyrheliometer</a:t>
            </a:r>
          </a:p>
          <a:p>
            <a:pPr marL="342900" lvl="0" indent="-342900">
              <a:lnSpc>
                <a:spcPct val="115000"/>
              </a:lnSpc>
              <a:spcAft>
                <a:spcPts val="800"/>
              </a:spcAft>
              <a:buFont typeface="Symbol" panose="05050102010706020507" pitchFamily="18" charset="2"/>
              <a:buChar char=""/>
            </a:pPr>
            <a:r>
              <a:rPr lang="en-IN" sz="2400" dirty="0">
                <a:solidFill>
                  <a:srgbClr val="00201A"/>
                </a:solidFill>
                <a:highlight>
                  <a:srgbClr val="FFFFFF"/>
                </a:highlight>
                <a:latin typeface="Times New Roman" panose="02020603050405020304" pitchFamily="18" charset="0"/>
                <a:cs typeface="Times New Roman" panose="02020603050405020304" pitchFamily="18" charset="0"/>
              </a:rPr>
              <a:t>Sunshine recorder</a:t>
            </a:r>
          </a:p>
          <a:p>
            <a:pPr marL="285750" indent="-285750">
              <a:lnSpc>
                <a:spcPct val="115000"/>
              </a:lnSpc>
              <a:spcAft>
                <a:spcPts val="800"/>
              </a:spcAft>
              <a:buFont typeface="Wingdings" panose="05000000000000000000" pitchFamily="2" charset="2"/>
              <a:buChar char="v"/>
            </a:pPr>
            <a:r>
              <a:rPr lang="en-IN" sz="24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Pyranometer:</a:t>
            </a:r>
          </a:p>
          <a:p>
            <a:pPr marL="342900" lvl="0" indent="-342900" algn="just">
              <a:lnSpc>
                <a:spcPct val="115000"/>
              </a:lnSpc>
              <a:buFont typeface="Symbol" panose="05050102010706020507" pitchFamily="18" charset="2"/>
              <a:buChar char=""/>
            </a:pPr>
            <a:r>
              <a:rPr lang="en-IN" sz="2400" dirty="0">
                <a:solidFill>
                  <a:srgbClr val="00201A"/>
                </a:solidFill>
                <a:highlight>
                  <a:srgbClr val="FFFFFF"/>
                </a:highlight>
                <a:latin typeface="Times New Roman" panose="02020603050405020304" pitchFamily="18" charset="0"/>
                <a:cs typeface="Times New Roman" panose="02020603050405020304" pitchFamily="18" charset="0"/>
              </a:rPr>
              <a:t>Pyranometer is a </a:t>
            </a:r>
            <a:r>
              <a:rPr lang="en-IN" sz="2400" b="1" dirty="0">
                <a:solidFill>
                  <a:srgbClr val="FF0000"/>
                </a:solidFill>
                <a:highlight>
                  <a:srgbClr val="FFFFFF"/>
                </a:highlight>
                <a:latin typeface="Times New Roman" panose="02020603050405020304" pitchFamily="18" charset="0"/>
                <a:cs typeface="Times New Roman" panose="02020603050405020304" pitchFamily="18" charset="0"/>
              </a:rPr>
              <a:t>Greek word composed of </a:t>
            </a:r>
            <a:r>
              <a:rPr lang="en-IN" sz="2400" b="1" dirty="0" err="1">
                <a:solidFill>
                  <a:srgbClr val="FF0000"/>
                </a:solidFill>
                <a:highlight>
                  <a:srgbClr val="FFFFFF"/>
                </a:highlight>
                <a:latin typeface="Times New Roman" panose="02020603050405020304" pitchFamily="18" charset="0"/>
                <a:cs typeface="Times New Roman" panose="02020603050405020304" pitchFamily="18" charset="0"/>
              </a:rPr>
              <a:t>Pyr</a:t>
            </a:r>
            <a:r>
              <a:rPr lang="en-IN" sz="2400" b="1" dirty="0">
                <a:solidFill>
                  <a:srgbClr val="FF0000"/>
                </a:solidFill>
                <a:highlight>
                  <a:srgbClr val="FFFFFF"/>
                </a:highlight>
                <a:latin typeface="Times New Roman" panose="02020603050405020304" pitchFamily="18" charset="0"/>
                <a:cs typeface="Times New Roman" panose="02020603050405020304" pitchFamily="18" charset="0"/>
              </a:rPr>
              <a:t> (fire) + </a:t>
            </a:r>
            <a:r>
              <a:rPr lang="en-IN" sz="2400" b="1" dirty="0" err="1">
                <a:solidFill>
                  <a:srgbClr val="FF0000"/>
                </a:solidFill>
                <a:highlight>
                  <a:srgbClr val="FFFFFF"/>
                </a:highlight>
                <a:latin typeface="Times New Roman" panose="02020603050405020304" pitchFamily="18" charset="0"/>
                <a:cs typeface="Times New Roman" panose="02020603050405020304" pitchFamily="18" charset="0"/>
              </a:rPr>
              <a:t>ano</a:t>
            </a:r>
            <a:r>
              <a:rPr lang="en-IN" sz="2400" b="1" dirty="0">
                <a:solidFill>
                  <a:srgbClr val="FF0000"/>
                </a:solidFill>
                <a:highlight>
                  <a:srgbClr val="FFFFFF"/>
                </a:highlight>
                <a:latin typeface="Times New Roman" panose="02020603050405020304" pitchFamily="18" charset="0"/>
                <a:cs typeface="Times New Roman" panose="02020603050405020304" pitchFamily="18" charset="0"/>
              </a:rPr>
              <a:t> (something above) + meter (measurement), which means “measuring fire from above”, that is, measuring sun’s radiation.</a:t>
            </a:r>
          </a:p>
          <a:p>
            <a:pPr marL="342900" lvl="0" indent="-342900" algn="just">
              <a:lnSpc>
                <a:spcPct val="115000"/>
              </a:lnSpc>
              <a:spcAft>
                <a:spcPts val="800"/>
              </a:spcAft>
              <a:buFont typeface="Symbol" panose="05050102010706020507" pitchFamily="18" charset="2"/>
              <a:buChar char=""/>
            </a:pPr>
            <a:r>
              <a:rPr lang="en-IN" sz="2400" dirty="0">
                <a:solidFill>
                  <a:srgbClr val="00201A"/>
                </a:solidFill>
                <a:highlight>
                  <a:srgbClr val="FFFFFF"/>
                </a:highlight>
                <a:latin typeface="Times New Roman" panose="02020603050405020304" pitchFamily="18" charset="0"/>
                <a:cs typeface="Times New Roman" panose="02020603050405020304" pitchFamily="18" charset="0"/>
              </a:rPr>
              <a:t>A pyranometer is radiation energy measuring device which is designed to measure </a:t>
            </a:r>
            <a:r>
              <a:rPr lang="en-IN" sz="2400" b="1" dirty="0">
                <a:solidFill>
                  <a:srgbClr val="FF0000"/>
                </a:solidFill>
                <a:highlight>
                  <a:srgbClr val="FFFFFF"/>
                </a:highlight>
                <a:latin typeface="Times New Roman" panose="02020603050405020304" pitchFamily="18" charset="0"/>
                <a:cs typeface="Times New Roman" panose="02020603050405020304" pitchFamily="18" charset="0"/>
              </a:rPr>
              <a:t>global or total radiation and diffuse radiation</a:t>
            </a:r>
            <a:r>
              <a:rPr lang="en-IN" sz="2400" dirty="0">
                <a:solidFill>
                  <a:srgbClr val="00201A"/>
                </a:solidFill>
                <a:highlight>
                  <a:srgbClr val="FFFFFF"/>
                </a:highlight>
                <a:latin typeface="Times New Roman" panose="02020603050405020304" pitchFamily="18" charset="0"/>
                <a:cs typeface="Times New Roman" panose="02020603050405020304" pitchFamily="18" charset="0"/>
              </a:rPr>
              <a:t> usually on horizontal plane but it can also be used to measure on an inclined plane.</a:t>
            </a:r>
          </a:p>
          <a:p>
            <a:pPr marL="342900" lvl="0" indent="-342900">
              <a:lnSpc>
                <a:spcPct val="115000"/>
              </a:lnSpc>
              <a:spcAft>
                <a:spcPts val="800"/>
              </a:spcAft>
              <a:buFont typeface="Arial" panose="020B0604020202020204" pitchFamily="34" charset="0"/>
              <a:buChar char="•"/>
            </a:pPr>
            <a:endParaRPr lang="en-IN" sz="2400" dirty="0">
              <a:solidFill>
                <a:srgbClr val="00201A"/>
              </a:solidFill>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3703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E6C0DF-E5DB-7493-97DD-C5396142DD83}"/>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7977"/>
          <a:stretch/>
        </p:blipFill>
        <p:spPr bwMode="auto">
          <a:xfrm>
            <a:off x="117873" y="127635"/>
            <a:ext cx="12074127" cy="2773680"/>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0A8F862F-802C-4A2C-782E-1A8C8E367869}"/>
              </a:ext>
            </a:extLst>
          </p:cNvPr>
          <p:cNvSpPr txBox="1"/>
          <p:nvPr/>
        </p:nvSpPr>
        <p:spPr>
          <a:xfrm>
            <a:off x="3046810" y="2969339"/>
            <a:ext cx="6093618" cy="390684"/>
          </a:xfrm>
          <a:prstGeom prst="rect">
            <a:avLst/>
          </a:prstGeom>
          <a:noFill/>
        </p:spPr>
        <p:txBody>
          <a:bodyPr wrap="square">
            <a:spAutoFit/>
          </a:bodyPr>
          <a:lstStyle/>
          <a:p>
            <a:pPr marL="228600" algn="ctr">
              <a:lnSpc>
                <a:spcPct val="115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Fig: </a:t>
            </a:r>
            <a:r>
              <a:rPr lang="en-IN" b="1" dirty="0">
                <a:latin typeface="Times New Roman" panose="02020603050405020304" pitchFamily="18" charset="0"/>
                <a:ea typeface="Calibri" panose="020F0502020204030204" pitchFamily="34" charset="0"/>
                <a:cs typeface="Times New Roman" panose="02020603050405020304" pitchFamily="18" charset="0"/>
              </a:rPr>
              <a:t>P</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yranometer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A26B8DC-B5F8-D9EF-BAFB-502E75B5EB7B}"/>
              </a:ext>
            </a:extLst>
          </p:cNvPr>
          <p:cNvSpPr txBox="1"/>
          <p:nvPr/>
        </p:nvSpPr>
        <p:spPr>
          <a:xfrm>
            <a:off x="0" y="3360023"/>
            <a:ext cx="6515100" cy="4294830"/>
          </a:xfrm>
          <a:prstGeom prst="rect">
            <a:avLst/>
          </a:prstGeom>
          <a:noFill/>
        </p:spPr>
        <p:txBody>
          <a:bodyPr wrap="square">
            <a:spAutoFit/>
          </a:bodyPr>
          <a:lstStyle/>
          <a:p>
            <a:pPr marL="342900" lvl="0" indent="-342900" algn="just">
              <a:lnSpc>
                <a:spcPct val="115000"/>
              </a:lnSpc>
              <a:buFont typeface="Symbol" panose="05050102010706020507" pitchFamily="18" charset="2"/>
              <a:buChar char=""/>
            </a:pPr>
            <a:r>
              <a:rPr lang="en-IN" sz="2000" dirty="0">
                <a:solidFill>
                  <a:srgbClr val="00201A"/>
                </a:solidFill>
                <a:highlight>
                  <a:srgbClr val="FFFFFF"/>
                </a:highlight>
                <a:latin typeface="Times New Roman" panose="02020603050405020304" pitchFamily="18" charset="0"/>
                <a:cs typeface="Times New Roman" panose="02020603050405020304" pitchFamily="18" charset="0"/>
              </a:rPr>
              <a:t>It consists of a </a:t>
            </a:r>
            <a:r>
              <a:rPr lang="en-IN" sz="2000" b="1" dirty="0">
                <a:solidFill>
                  <a:srgbClr val="FF0000"/>
                </a:solidFill>
                <a:highlight>
                  <a:srgbClr val="FFFFFF"/>
                </a:highlight>
                <a:latin typeface="Times New Roman" panose="02020603050405020304" pitchFamily="18" charset="0"/>
                <a:cs typeface="Times New Roman" panose="02020603050405020304" pitchFamily="18" charset="0"/>
              </a:rPr>
              <a:t>thermopile whose sensitive surface has circular blackened, hot junction exposed to sun and the cold junction completely shaded. </a:t>
            </a:r>
          </a:p>
          <a:p>
            <a:pPr marL="342900" lvl="0" indent="-342900" algn="just">
              <a:lnSpc>
                <a:spcPct val="115000"/>
              </a:lnSpc>
              <a:spcAft>
                <a:spcPts val="800"/>
              </a:spcAft>
              <a:buFont typeface="Symbol" panose="05050102010706020507" pitchFamily="18" charset="2"/>
              <a:buChar char=""/>
            </a:pPr>
            <a:r>
              <a:rPr lang="en-IN" sz="2000" b="1" dirty="0">
                <a:solidFill>
                  <a:srgbClr val="FF0000"/>
                </a:solidFill>
                <a:highlight>
                  <a:srgbClr val="FFFFFF"/>
                </a:highlight>
                <a:latin typeface="Times New Roman" panose="02020603050405020304" pitchFamily="18" charset="0"/>
                <a:cs typeface="Times New Roman" panose="02020603050405020304" pitchFamily="18" charset="0"/>
              </a:rPr>
              <a:t>A sensor is provided to sense the radiations emitted by sun, </a:t>
            </a:r>
            <a:r>
              <a:rPr lang="en-IN" sz="2000" dirty="0">
                <a:solidFill>
                  <a:srgbClr val="00201A"/>
                </a:solidFill>
                <a:highlight>
                  <a:srgbClr val="FFFFFF"/>
                </a:highlight>
                <a:latin typeface="Times New Roman" panose="02020603050405020304" pitchFamily="18" charset="0"/>
                <a:cs typeface="Times New Roman" panose="02020603050405020304" pitchFamily="18" charset="0"/>
              </a:rPr>
              <a:t>which is covered by concentric hemi-spherical glass domes in order to prevent it from wind and rain. </a:t>
            </a:r>
          </a:p>
          <a:p>
            <a:pPr marL="342900" indent="-342900" algn="just">
              <a:lnSpc>
                <a:spcPct val="115000"/>
              </a:lnSpc>
              <a:spcAft>
                <a:spcPts val="800"/>
              </a:spcAft>
              <a:buFont typeface="Symbol" panose="05050102010706020507" pitchFamily="18" charset="2"/>
              <a:buChar char=""/>
            </a:pP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 shaded ring placed at 0.3 meters is provided to prevent the direct fall of  beam radiation</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on to the sensor and to measure the diffuse components of radiation.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800"/>
              </a:spcAft>
              <a:buFont typeface="Symbol" panose="05050102010706020507" pitchFamily="18" charset="2"/>
              <a:buChar char=""/>
            </a:pPr>
            <a:endParaRPr lang="en-IN" dirty="0">
              <a:solidFill>
                <a:srgbClr val="00201A"/>
              </a:solidFill>
              <a:highlight>
                <a:srgbClr val="FFFFFF"/>
              </a:highlight>
              <a:latin typeface="Times New Roman" panose="02020603050405020304" pitchFamily="18" charset="0"/>
              <a:cs typeface="Times New Roman" panose="02020603050405020304" pitchFamily="18" charset="0"/>
            </a:endParaRPr>
          </a:p>
          <a:p>
            <a:pPr marL="342900" lvl="0" indent="-342900" algn="just">
              <a:lnSpc>
                <a:spcPct val="115000"/>
              </a:lnSpc>
              <a:spcAft>
                <a:spcPts val="800"/>
              </a:spcAft>
              <a:buFont typeface="Symbol" panose="05050102010706020507" pitchFamily="18" charset="2"/>
              <a:buChar char=""/>
            </a:pPr>
            <a:endParaRPr lang="en-IN" sz="2400" dirty="0">
              <a:solidFill>
                <a:srgbClr val="00201A"/>
              </a:solidFill>
              <a:highlight>
                <a:srgbClr val="FFFFFF"/>
              </a:highlight>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E98D539-1703-302B-90C3-849B11EC3192}"/>
              </a:ext>
            </a:extLst>
          </p:cNvPr>
          <p:cNvPicPr>
            <a:picLocks noChangeAspect="1"/>
          </p:cNvPicPr>
          <p:nvPr/>
        </p:nvPicPr>
        <p:blipFill rotWithShape="1">
          <a:blip r:embed="rId4"/>
          <a:srcRect l="5148"/>
          <a:stretch/>
        </p:blipFill>
        <p:spPr>
          <a:xfrm>
            <a:off x="6629400" y="3497978"/>
            <a:ext cx="5429250" cy="323238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a:extLst>
              <a:ext uri="{FF2B5EF4-FFF2-40B4-BE49-F238E27FC236}">
                <a16:creationId xmlns:a16="http://schemas.microsoft.com/office/drawing/2014/main" id="{FED09665-20E1-AF2E-F75F-9FDF54C0A84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7977"/>
          <a:stretch/>
        </p:blipFill>
        <p:spPr bwMode="auto">
          <a:xfrm>
            <a:off x="117873" y="317"/>
            <a:ext cx="12074127" cy="27736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95809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394605-B65F-2496-5E65-1E7825F3BD30}"/>
              </a:ext>
            </a:extLst>
          </p:cNvPr>
          <p:cNvSpPr txBox="1"/>
          <p:nvPr/>
        </p:nvSpPr>
        <p:spPr>
          <a:xfrm>
            <a:off x="217884" y="176133"/>
            <a:ext cx="11974115" cy="3786999"/>
          </a:xfrm>
          <a:prstGeom prst="rect">
            <a:avLst/>
          </a:prstGeom>
          <a:noFill/>
        </p:spPr>
        <p:txBody>
          <a:bodyPr wrap="square">
            <a:spAutoFit/>
          </a:bodyPr>
          <a:lstStyle/>
          <a:p>
            <a:pPr marL="285750" lvl="0" indent="-285750">
              <a:lnSpc>
                <a:spcPct val="115000"/>
              </a:lnSpc>
              <a:spcAft>
                <a:spcPts val="800"/>
              </a:spcAft>
              <a:buFont typeface="Wingdings" panose="05000000000000000000" pitchFamily="2" charset="2"/>
              <a:buChar char="v"/>
            </a:pPr>
            <a:r>
              <a:rPr lang="en-IN" sz="24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Pyrheliometer:</a:t>
            </a:r>
          </a:p>
          <a:p>
            <a:pPr marL="342900" lvl="0" indent="-342900">
              <a:lnSpc>
                <a:spcPct val="115000"/>
              </a:lnSpc>
              <a:buFont typeface="Symbol" panose="05050102010706020507" pitchFamily="18" charset="2"/>
              <a:buChar char=""/>
            </a:pPr>
            <a:r>
              <a:rPr lang="en-IN" sz="2000" dirty="0">
                <a:solidFill>
                  <a:srgbClr val="00201A"/>
                </a:solidFill>
                <a:highlight>
                  <a:srgbClr val="FFFFFF"/>
                </a:highlight>
                <a:latin typeface="Times New Roman" panose="02020603050405020304" pitchFamily="18" charset="0"/>
                <a:cs typeface="Times New Roman" panose="02020603050405020304" pitchFamily="18" charset="0"/>
              </a:rPr>
              <a:t>It is an instrument to measure </a:t>
            </a:r>
            <a:r>
              <a:rPr lang="en-IN" sz="2000" b="1" dirty="0">
                <a:solidFill>
                  <a:srgbClr val="FF0000"/>
                </a:solidFill>
                <a:highlight>
                  <a:srgbClr val="FFFFFF"/>
                </a:highlight>
                <a:latin typeface="Times New Roman" panose="02020603050405020304" pitchFamily="18" charset="0"/>
                <a:cs typeface="Times New Roman" panose="02020603050405020304" pitchFamily="18" charset="0"/>
              </a:rPr>
              <a:t>beam radiation. </a:t>
            </a:r>
          </a:p>
          <a:p>
            <a:pPr marL="342900" lvl="0" indent="-342900">
              <a:lnSpc>
                <a:spcPct val="115000"/>
              </a:lnSpc>
              <a:buFont typeface="Symbol" panose="05050102010706020507" pitchFamily="18" charset="2"/>
              <a:buChar char=""/>
            </a:pPr>
            <a:r>
              <a:rPr lang="en-IN" sz="2000" dirty="0">
                <a:solidFill>
                  <a:srgbClr val="00201A"/>
                </a:solidFill>
                <a:highlight>
                  <a:srgbClr val="FFFFFF"/>
                </a:highlight>
                <a:latin typeface="Times New Roman" panose="02020603050405020304" pitchFamily="18" charset="0"/>
                <a:cs typeface="Times New Roman" panose="02020603050405020304" pitchFamily="18" charset="0"/>
              </a:rPr>
              <a:t>It has a </a:t>
            </a:r>
            <a:r>
              <a:rPr lang="en-IN" sz="2000" b="1" dirty="0">
                <a:solidFill>
                  <a:srgbClr val="FF0000"/>
                </a:solidFill>
                <a:highlight>
                  <a:srgbClr val="FFFFFF"/>
                </a:highlight>
                <a:latin typeface="Times New Roman" panose="02020603050405020304" pitchFamily="18" charset="0"/>
                <a:cs typeface="Times New Roman" panose="02020603050405020304" pitchFamily="18" charset="0"/>
              </a:rPr>
              <a:t>narrow long tube called collimator tube to collect beam radiation </a:t>
            </a:r>
            <a:r>
              <a:rPr lang="en-IN" sz="2000" dirty="0">
                <a:solidFill>
                  <a:srgbClr val="00201A"/>
                </a:solidFill>
                <a:highlight>
                  <a:srgbClr val="FFFFFF"/>
                </a:highlight>
                <a:latin typeface="Times New Roman" panose="02020603050405020304" pitchFamily="18" charset="0"/>
                <a:cs typeface="Times New Roman" panose="02020603050405020304" pitchFamily="18" charset="0"/>
              </a:rPr>
              <a:t>from the sun at normal incidence. </a:t>
            </a:r>
          </a:p>
          <a:p>
            <a:pPr marL="342900" lvl="0" indent="-342900">
              <a:lnSpc>
                <a:spcPct val="115000"/>
              </a:lnSpc>
              <a:buFont typeface="Symbol" panose="05050102010706020507" pitchFamily="18" charset="2"/>
              <a:buChar char=""/>
            </a:pPr>
            <a:r>
              <a:rPr lang="en-IN" sz="2000" b="1" dirty="0">
                <a:solidFill>
                  <a:srgbClr val="FF0000"/>
                </a:solidFill>
                <a:highlight>
                  <a:srgbClr val="FFFFFF"/>
                </a:highlight>
                <a:latin typeface="Times New Roman" panose="02020603050405020304" pitchFamily="18" charset="0"/>
                <a:cs typeface="Times New Roman" panose="02020603050405020304" pitchFamily="18" charset="0"/>
              </a:rPr>
              <a:t>A</a:t>
            </a:r>
            <a:r>
              <a:rPr lang="en-IN" sz="2000" dirty="0">
                <a:solidFill>
                  <a:srgbClr val="00201A"/>
                </a:solidFill>
                <a:highlight>
                  <a:srgbClr val="FFFFFF"/>
                </a:highlight>
                <a:latin typeface="Times New Roman" panose="02020603050405020304" pitchFamily="18" charset="0"/>
                <a:cs typeface="Times New Roman" panose="02020603050405020304" pitchFamily="18" charset="0"/>
              </a:rPr>
              <a:t> </a:t>
            </a:r>
            <a:r>
              <a:rPr lang="en-IN" sz="2000" b="1" dirty="0">
                <a:solidFill>
                  <a:srgbClr val="FF0000"/>
                </a:solidFill>
                <a:highlight>
                  <a:srgbClr val="FFFFFF"/>
                </a:highlight>
                <a:latin typeface="Times New Roman" panose="02020603050405020304" pitchFamily="18" charset="0"/>
                <a:cs typeface="Times New Roman" panose="02020603050405020304" pitchFamily="18" charset="0"/>
              </a:rPr>
              <a:t>tracker</a:t>
            </a:r>
            <a:r>
              <a:rPr lang="en-IN" sz="2000" dirty="0">
                <a:solidFill>
                  <a:srgbClr val="00201A"/>
                </a:solidFill>
                <a:highlight>
                  <a:srgbClr val="FFFFFF"/>
                </a:highlight>
                <a:latin typeface="Times New Roman" panose="02020603050405020304" pitchFamily="18" charset="0"/>
                <a:cs typeface="Times New Roman" panose="02020603050405020304" pitchFamily="18" charset="0"/>
              </a:rPr>
              <a:t> is provided in the instrument to keep the </a:t>
            </a:r>
            <a:r>
              <a:rPr lang="en-IN" sz="2000" b="1" dirty="0">
                <a:solidFill>
                  <a:srgbClr val="FF0000"/>
                </a:solidFill>
                <a:highlight>
                  <a:srgbClr val="FFFFFF"/>
                </a:highlight>
                <a:latin typeface="Times New Roman" panose="02020603050405020304" pitchFamily="18" charset="0"/>
                <a:cs typeface="Times New Roman" panose="02020603050405020304" pitchFamily="18" charset="0"/>
              </a:rPr>
              <a:t>collimator tube continuously face the sun rays for the measurement.</a:t>
            </a:r>
          </a:p>
          <a:p>
            <a:pPr marL="342900" lvl="0" indent="-342900">
              <a:lnSpc>
                <a:spcPct val="115000"/>
              </a:lnSpc>
              <a:buFont typeface="Symbol" panose="05050102010706020507" pitchFamily="18" charset="2"/>
              <a:buChar char=""/>
            </a:pPr>
            <a:r>
              <a:rPr lang="en-IN" sz="2000" dirty="0">
                <a:solidFill>
                  <a:srgbClr val="00201A"/>
                </a:solidFill>
                <a:highlight>
                  <a:srgbClr val="FFFFFF"/>
                </a:highlight>
                <a:latin typeface="Times New Roman" panose="02020603050405020304" pitchFamily="18" charset="0"/>
                <a:cs typeface="Times New Roman" panose="02020603050405020304" pitchFamily="18" charset="0"/>
              </a:rPr>
              <a:t>Three types of pyrheliometers are usually used to measure the incident beam radiation, which are:</a:t>
            </a:r>
          </a:p>
          <a:p>
            <a:pPr marL="1143000" lvl="2" indent="-228600">
              <a:lnSpc>
                <a:spcPct val="115000"/>
              </a:lnSpc>
              <a:buFont typeface="Wingdings" panose="05000000000000000000" pitchFamily="2" charset="2"/>
              <a:buChar char=""/>
            </a:pPr>
            <a:r>
              <a:rPr lang="en-IN" sz="2000" dirty="0">
                <a:solidFill>
                  <a:srgbClr val="00201A"/>
                </a:solidFill>
                <a:highlight>
                  <a:srgbClr val="FFFFFF"/>
                </a:highlight>
                <a:latin typeface="Times New Roman" panose="02020603050405020304" pitchFamily="18" charset="0"/>
                <a:cs typeface="Times New Roman" panose="02020603050405020304" pitchFamily="18" charset="0"/>
              </a:rPr>
              <a:t>The Angstrom compensation pyrheliometer</a:t>
            </a:r>
          </a:p>
          <a:p>
            <a:pPr marL="1143000" lvl="2" indent="-228600">
              <a:lnSpc>
                <a:spcPct val="115000"/>
              </a:lnSpc>
              <a:buFont typeface="Wingdings" panose="05000000000000000000" pitchFamily="2" charset="2"/>
              <a:buChar char=""/>
            </a:pPr>
            <a:r>
              <a:rPr lang="en-IN" sz="2000" dirty="0">
                <a:solidFill>
                  <a:srgbClr val="00201A"/>
                </a:solidFill>
                <a:highlight>
                  <a:srgbClr val="FFFFFF"/>
                </a:highlight>
                <a:latin typeface="Times New Roman" panose="02020603050405020304" pitchFamily="18" charset="0"/>
                <a:cs typeface="Times New Roman" panose="02020603050405020304" pitchFamily="18" charset="0"/>
              </a:rPr>
              <a:t>The Abbot silver disc pyrheliometer</a:t>
            </a:r>
          </a:p>
          <a:p>
            <a:pPr marL="1143000" lvl="2" indent="-228600">
              <a:lnSpc>
                <a:spcPct val="115000"/>
              </a:lnSpc>
              <a:spcAft>
                <a:spcPts val="800"/>
              </a:spcAft>
              <a:buFont typeface="Wingdings" panose="05000000000000000000" pitchFamily="2" charset="2"/>
              <a:buChar char=""/>
            </a:pPr>
            <a:r>
              <a:rPr lang="en-IN" sz="2000" dirty="0">
                <a:solidFill>
                  <a:srgbClr val="00201A"/>
                </a:solidFill>
                <a:highlight>
                  <a:srgbClr val="FFFFFF"/>
                </a:highlight>
                <a:latin typeface="Times New Roman" panose="02020603050405020304" pitchFamily="18" charset="0"/>
                <a:cs typeface="Times New Roman" panose="02020603050405020304" pitchFamily="18" charset="0"/>
              </a:rPr>
              <a:t>Eppley pyrheliometer</a:t>
            </a:r>
          </a:p>
          <a:p>
            <a:pPr lvl="0">
              <a:lnSpc>
                <a:spcPct val="115000"/>
              </a:lnSpc>
              <a:spcAft>
                <a:spcPts val="80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2C9D6D3-598D-3E5A-D758-7A21BE3A4F0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7313" t="1803" r="155"/>
          <a:stretch/>
        </p:blipFill>
        <p:spPr bwMode="auto">
          <a:xfrm>
            <a:off x="1843088" y="3632835"/>
            <a:ext cx="8740378" cy="285369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1BB9B40B-73F2-44C4-29F1-E7E30921934F}"/>
              </a:ext>
            </a:extLst>
          </p:cNvPr>
          <p:cNvSpPr txBox="1"/>
          <p:nvPr/>
        </p:nvSpPr>
        <p:spPr>
          <a:xfrm>
            <a:off x="4489848" y="6457950"/>
            <a:ext cx="6093618" cy="369332"/>
          </a:xfrm>
          <a:prstGeom prst="rect">
            <a:avLst/>
          </a:prstGeom>
          <a:noFill/>
        </p:spPr>
        <p:txBody>
          <a:bodyPr wrap="square">
            <a:spAutoFit/>
          </a:bodyPr>
          <a:lstStyle/>
          <a:p>
            <a:r>
              <a:rPr lang="en-IN" sz="1800" b="1" dirty="0">
                <a:effectLst/>
                <a:latin typeface="Times New Roman" panose="02020603050405020304" pitchFamily="18" charset="0"/>
                <a:ea typeface="Calibri" panose="020F0502020204030204" pitchFamily="34" charset="0"/>
              </a:rPr>
              <a:t>Fig: Pyrheliometer</a:t>
            </a:r>
            <a:endParaRPr lang="en-IN" dirty="0"/>
          </a:p>
        </p:txBody>
      </p:sp>
    </p:spTree>
    <p:extLst>
      <p:ext uri="{BB962C8B-B14F-4D97-AF65-F5344CB8AC3E}">
        <p14:creationId xmlns:p14="http://schemas.microsoft.com/office/powerpoint/2010/main" val="489132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9C408E-5662-7A93-9CAF-D88DC1939653}"/>
              </a:ext>
            </a:extLst>
          </p:cNvPr>
          <p:cNvSpPr txBox="1"/>
          <p:nvPr/>
        </p:nvSpPr>
        <p:spPr>
          <a:xfrm>
            <a:off x="0" y="155659"/>
            <a:ext cx="12091987" cy="5598136"/>
          </a:xfrm>
          <a:prstGeom prst="rect">
            <a:avLst/>
          </a:prstGeom>
          <a:noFill/>
        </p:spPr>
        <p:txBody>
          <a:bodyPr wrap="square">
            <a:spAutoFit/>
          </a:bodyPr>
          <a:lstStyle/>
          <a:p>
            <a:pPr marL="342900" lvl="0" indent="-342900">
              <a:lnSpc>
                <a:spcPct val="107000"/>
              </a:lnSpc>
              <a:buFont typeface="Wingdings" panose="05000000000000000000" pitchFamily="2" charset="2"/>
              <a:buChar char="v"/>
            </a:pPr>
            <a:r>
              <a:rPr lang="en-IN" sz="24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Differences between pyranometer and pyrheliometer:</a:t>
            </a:r>
          </a:p>
          <a:p>
            <a:pPr marL="2057400" lvl="4" indent="-228600" algn="just">
              <a:lnSpc>
                <a:spcPct val="107000"/>
              </a:lnSpc>
              <a:buFont typeface="Symbol" panose="05050102010706020507" pitchFamily="18" charset="2"/>
              <a:buChar char=""/>
            </a:pPr>
            <a:r>
              <a:rPr lang="en-IN" sz="2400" dirty="0">
                <a:solidFill>
                  <a:srgbClr val="00201A"/>
                </a:solidFill>
                <a:highlight>
                  <a:srgbClr val="FFFFFF"/>
                </a:highlight>
                <a:latin typeface="Times New Roman" panose="02020603050405020304" pitchFamily="18" charset="0"/>
                <a:cs typeface="Times New Roman" panose="02020603050405020304" pitchFamily="18" charset="0"/>
              </a:rPr>
              <a:t>Pyranometer is a dome like structure that measures diffused sun energy while pyrheliometer is an instrument that measures direct sun’s energy.</a:t>
            </a:r>
          </a:p>
          <a:p>
            <a:pPr marL="2057400" lvl="4" indent="-228600" algn="just">
              <a:lnSpc>
                <a:spcPct val="107000"/>
              </a:lnSpc>
              <a:buFont typeface="Symbol" panose="05050102010706020507" pitchFamily="18" charset="2"/>
              <a:buChar char=""/>
            </a:pPr>
            <a:r>
              <a:rPr lang="en-IN" sz="2400" dirty="0">
                <a:solidFill>
                  <a:srgbClr val="00201A"/>
                </a:solidFill>
                <a:highlight>
                  <a:srgbClr val="FFFFFF"/>
                </a:highlight>
                <a:latin typeface="Times New Roman" panose="02020603050405020304" pitchFamily="18" charset="0"/>
                <a:cs typeface="Times New Roman" panose="02020603050405020304" pitchFamily="18" charset="0"/>
              </a:rPr>
              <a:t>Both are often used in conjunction in meteorological research stations.</a:t>
            </a:r>
          </a:p>
          <a:p>
            <a:pPr marL="2057400" lvl="4" indent="-228600" algn="just">
              <a:lnSpc>
                <a:spcPct val="107000"/>
              </a:lnSpc>
              <a:buFont typeface="Symbol" panose="05050102010706020507" pitchFamily="18" charset="2"/>
              <a:buChar char=""/>
            </a:pPr>
            <a:r>
              <a:rPr lang="en-IN" sz="2400" dirty="0">
                <a:solidFill>
                  <a:srgbClr val="00201A"/>
                </a:solidFill>
                <a:highlight>
                  <a:srgbClr val="FFFFFF"/>
                </a:highlight>
                <a:latin typeface="Times New Roman" panose="02020603050405020304" pitchFamily="18" charset="0"/>
                <a:cs typeface="Times New Roman" panose="02020603050405020304" pitchFamily="18" charset="0"/>
              </a:rPr>
              <a:t>While pyranometer measures global solar radiation, pyrheliometer measures direct solar irradiance.</a:t>
            </a:r>
          </a:p>
          <a:p>
            <a:pPr marL="2057400" lvl="4" indent="-228600" algn="just">
              <a:lnSpc>
                <a:spcPct val="107000"/>
              </a:lnSpc>
              <a:buFont typeface="Symbol" panose="05050102010706020507" pitchFamily="18" charset="2"/>
              <a:buChar char=""/>
            </a:pPr>
            <a:r>
              <a:rPr lang="en-IN" sz="2400" dirty="0">
                <a:solidFill>
                  <a:srgbClr val="00201A"/>
                </a:solidFill>
                <a:highlight>
                  <a:srgbClr val="FFFFFF"/>
                </a:highlight>
                <a:latin typeface="Times New Roman" panose="02020603050405020304" pitchFamily="18" charset="0"/>
                <a:cs typeface="Times New Roman" panose="02020603050405020304" pitchFamily="18" charset="0"/>
              </a:rPr>
              <a:t>Pyrheliometer is used for measuring the intensity of direct solar radiation at normal incidence, whereas pyranometer is used for measuring global solar radiation received from the entire atmosphere.</a:t>
            </a:r>
          </a:p>
          <a:p>
            <a:pPr marL="2057400" lvl="4" indent="-228600" algn="just">
              <a:lnSpc>
                <a:spcPct val="107000"/>
              </a:lnSpc>
              <a:buFont typeface="Symbol" panose="05050102010706020507" pitchFamily="18" charset="2"/>
              <a:buChar char=""/>
            </a:pPr>
            <a:r>
              <a:rPr lang="en-IN" sz="2400" dirty="0">
                <a:solidFill>
                  <a:srgbClr val="00201A"/>
                </a:solidFill>
                <a:highlight>
                  <a:srgbClr val="FFFFFF"/>
                </a:highlight>
                <a:latin typeface="Times New Roman" panose="02020603050405020304" pitchFamily="18" charset="0"/>
                <a:cs typeface="Times New Roman" panose="02020603050405020304" pitchFamily="18" charset="0"/>
              </a:rPr>
              <a:t>In pyrheliometer the sensor disc is located at the base of the tube, whose axis is aligned with the direction of the sun rays, thus, blocking the diffuse radiation from sensor surface. </a:t>
            </a:r>
          </a:p>
          <a:p>
            <a:pPr marL="2057400" lvl="4" indent="-228600" algn="just">
              <a:lnSpc>
                <a:spcPct val="107000"/>
              </a:lnSpc>
              <a:spcAft>
                <a:spcPts val="800"/>
              </a:spcAft>
              <a:buFont typeface="Symbol" panose="05050102010706020507" pitchFamily="18" charset="2"/>
              <a:buChar char=""/>
            </a:pPr>
            <a:r>
              <a:rPr lang="en-IN" sz="2400" dirty="0">
                <a:solidFill>
                  <a:srgbClr val="00201A"/>
                </a:solidFill>
                <a:highlight>
                  <a:srgbClr val="FFFFFF"/>
                </a:highlight>
                <a:latin typeface="Times New Roman" panose="02020603050405020304" pitchFamily="18" charset="0"/>
                <a:cs typeface="Times New Roman" panose="02020603050405020304" pitchFamily="18" charset="0"/>
              </a:rPr>
              <a:t>In case of a pyranometer, the beam radiation is prevented from falling on instrument sensor disc, thus measuring diffuse radiation.</a:t>
            </a:r>
          </a:p>
        </p:txBody>
      </p:sp>
    </p:spTree>
    <p:extLst>
      <p:ext uri="{BB962C8B-B14F-4D97-AF65-F5344CB8AC3E}">
        <p14:creationId xmlns:p14="http://schemas.microsoft.com/office/powerpoint/2010/main" val="685194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41618C-2385-49AC-987A-52A533CB5241}"/>
              </a:ext>
            </a:extLst>
          </p:cNvPr>
          <p:cNvSpPr txBox="1"/>
          <p:nvPr/>
        </p:nvSpPr>
        <p:spPr>
          <a:xfrm>
            <a:off x="0" y="0"/>
            <a:ext cx="12192000" cy="3971344"/>
          </a:xfrm>
          <a:prstGeom prst="rect">
            <a:avLst/>
          </a:prstGeom>
          <a:noFill/>
        </p:spPr>
        <p:txBody>
          <a:bodyPr wrap="square">
            <a:spAutoFit/>
          </a:bodyPr>
          <a:lstStyle/>
          <a:p>
            <a:pPr marL="342900" lvl="2" indent="-342900" algn="just">
              <a:lnSpc>
                <a:spcPct val="107000"/>
              </a:lnSpc>
              <a:buFont typeface="Wingdings" panose="05000000000000000000" pitchFamily="2" charset="2"/>
              <a:buChar char="v"/>
            </a:pPr>
            <a:r>
              <a:rPr lang="en-IN" sz="2400" b="1" dirty="0">
                <a:solidFill>
                  <a:srgbClr val="0070C0"/>
                </a:solidFill>
                <a:latin typeface="Times New Roman" panose="02020603050405020304" pitchFamily="18" charset="0"/>
                <a:cs typeface="Times New Roman" panose="02020603050405020304" pitchFamily="18" charset="0"/>
              </a:rPr>
              <a:t>Conventional energy resources: </a:t>
            </a:r>
          </a:p>
          <a:p>
            <a:pPr marL="342900" lvl="0" indent="-342900" algn="just">
              <a:lnSpc>
                <a:spcPct val="107000"/>
              </a:lnSpc>
              <a:buFont typeface="Symbol" panose="05050102010706020507" pitchFamily="18"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Conventional energy resources are energy resources which have been</a:t>
            </a:r>
            <a:r>
              <a:rPr lang="en-IN" sz="2400" dirty="0">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traditionally </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used from many years.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These resources are also widely used at present and likely to be </a:t>
            </a: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depleted.</a:t>
            </a:r>
            <a:endParaRPr lang="en-IN" sz="24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Examples: </a:t>
            </a: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Wood, coal, petroleum and other fossil fuels etc.</a:t>
            </a:r>
            <a:endParaRPr lang="en-IN" sz="24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2" indent="-342900" algn="just">
              <a:lnSpc>
                <a:spcPct val="107000"/>
              </a:lnSpc>
              <a:buFont typeface="Wingdings" panose="05000000000000000000" pitchFamily="2" charset="2"/>
              <a:buChar char="v"/>
            </a:pPr>
            <a:r>
              <a:rPr lang="en-IN" sz="2400" b="1" dirty="0">
                <a:solidFill>
                  <a:srgbClr val="0070C0"/>
                </a:solidFill>
                <a:latin typeface="Times New Roman" panose="02020603050405020304" pitchFamily="18" charset="0"/>
                <a:cs typeface="Times New Roman" panose="02020603050405020304" pitchFamily="18" charset="0"/>
              </a:rPr>
              <a:t>Non-conventional energy resources:</a:t>
            </a:r>
            <a:r>
              <a:rPr lang="en-IN" sz="2400" b="1"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pPr marL="342900" lvl="0" indent="-342900" algn="just">
              <a:lnSpc>
                <a:spcPct val="107000"/>
              </a:lnSpc>
              <a:buFont typeface="Symbol" panose="05050102010706020507" pitchFamily="18"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These are </a:t>
            </a: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alternate energy resources</a:t>
            </a:r>
            <a:r>
              <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to the conventional energy resources which are being considered to be used on large scale.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Examples: </a:t>
            </a: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Solar, wind, biomass, ocean etc.</a:t>
            </a:r>
          </a:p>
          <a:p>
            <a:pPr marL="342900" lvl="0" indent="-342900" algn="just">
              <a:lnSpc>
                <a:spcPct val="107000"/>
              </a:lnSpc>
              <a:buFont typeface="Symbol" panose="05050102010706020507" pitchFamily="18" charset="2"/>
              <a:buChar char=""/>
            </a:pPr>
            <a:endParaRPr lang="en-IN" sz="2100" b="1" dirty="0">
              <a:solidFill>
                <a:srgbClr val="0070C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AAF2D35-A597-BE17-B35F-1E5DD85E3E84}"/>
              </a:ext>
            </a:extLst>
          </p:cNvPr>
          <p:cNvPicPr>
            <a:picLocks noChangeAspect="1"/>
          </p:cNvPicPr>
          <p:nvPr/>
        </p:nvPicPr>
        <p:blipFill rotWithShape="1">
          <a:blip r:embed="rId2">
            <a:extLst>
              <a:ext uri="{28A0092B-C50C-407E-A947-70E740481C1C}">
                <a14:useLocalDpi xmlns:a14="http://schemas.microsoft.com/office/drawing/2010/main" val="0"/>
              </a:ext>
            </a:extLst>
          </a:blip>
          <a:srcRect l="1139" r="5013"/>
          <a:stretch/>
        </p:blipFill>
        <p:spPr bwMode="auto">
          <a:xfrm>
            <a:off x="0" y="3571874"/>
            <a:ext cx="7543800" cy="3286125"/>
          </a:xfrm>
          <a:prstGeom prst="rect">
            <a:avLst/>
          </a:prstGeom>
          <a:noFill/>
          <a:ln>
            <a:noFill/>
          </a:ln>
        </p:spPr>
      </p:pic>
      <p:pic>
        <p:nvPicPr>
          <p:cNvPr id="7" name="Picture 6">
            <a:extLst>
              <a:ext uri="{FF2B5EF4-FFF2-40B4-BE49-F238E27FC236}">
                <a16:creationId xmlns:a16="http://schemas.microsoft.com/office/drawing/2014/main" id="{F89077F0-941D-B6EC-2715-095592106BDE}"/>
              </a:ext>
            </a:extLst>
          </p:cNvPr>
          <p:cNvPicPr>
            <a:picLocks noChangeAspect="1"/>
          </p:cNvPicPr>
          <p:nvPr/>
        </p:nvPicPr>
        <p:blipFill rotWithShape="1">
          <a:blip r:embed="rId3"/>
          <a:srcRect l="9551" t="2763" r="6073" b="15964"/>
          <a:stretch/>
        </p:blipFill>
        <p:spPr bwMode="auto">
          <a:xfrm>
            <a:off x="7648575" y="2843794"/>
            <a:ext cx="4543425" cy="39713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411332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6D5FEE-0A4C-A03D-1F35-0191BF2C535B}"/>
              </a:ext>
            </a:extLst>
          </p:cNvPr>
          <p:cNvSpPr txBox="1"/>
          <p:nvPr/>
        </p:nvSpPr>
        <p:spPr>
          <a:xfrm>
            <a:off x="2382" y="0"/>
            <a:ext cx="12189618" cy="4074449"/>
          </a:xfrm>
          <a:prstGeom prst="rect">
            <a:avLst/>
          </a:prstGeom>
          <a:noFill/>
        </p:spPr>
        <p:txBody>
          <a:bodyPr wrap="square">
            <a:spAutoFit/>
          </a:bodyPr>
          <a:lstStyle/>
          <a:p>
            <a:pPr marL="285750" indent="-285750">
              <a:lnSpc>
                <a:spcPct val="115000"/>
              </a:lnSpc>
              <a:spcBef>
                <a:spcPts val="925"/>
              </a:spcBef>
              <a:spcAft>
                <a:spcPts val="800"/>
              </a:spcAft>
              <a:buFont typeface="Wingdings" panose="05000000000000000000" pitchFamily="2" charset="2"/>
              <a:buChar char="v"/>
            </a:pPr>
            <a:r>
              <a:rPr lang="en-US" sz="24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Sunshine recorder:</a:t>
            </a:r>
          </a:p>
          <a:p>
            <a:pPr marL="342900" marR="278765" lvl="0" indent="-342900" algn="just">
              <a:spcBef>
                <a:spcPts val="460"/>
              </a:spcBef>
              <a:spcAft>
                <a:spcPts val="0"/>
              </a:spcAft>
              <a:buFont typeface="Symbol" panose="05050102010706020507" pitchFamily="18" charset="2"/>
              <a:buChar char=""/>
            </a:pP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The instrument is used to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measure the duration of bright sunshine hours in a day. </a:t>
            </a:r>
            <a:endParaRPr lang="en-IN" sz="2000" b="1" dirty="0">
              <a:solidFill>
                <a:srgbClr val="FF0000"/>
              </a:solidFill>
              <a:effectLst/>
              <a:latin typeface="Trebuchet MS" panose="020B0603020202020204" pitchFamily="34" charset="0"/>
              <a:ea typeface="Trebuchet MS" panose="020B0603020202020204" pitchFamily="34" charset="0"/>
              <a:cs typeface="Trebuchet MS" panose="020B0603020202020204" pitchFamily="34" charset="0"/>
            </a:endParaRPr>
          </a:p>
          <a:p>
            <a:pPr marL="342900" marR="278765" lvl="0" indent="-342900" algn="just">
              <a:spcBef>
                <a:spcPts val="460"/>
              </a:spcBef>
              <a:spcAft>
                <a:spcPts val="0"/>
              </a:spcAft>
              <a:buFont typeface="Symbol" panose="05050102010706020507" pitchFamily="18" charset="2"/>
              <a:buChar char=""/>
            </a:pP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It mainly</a:t>
            </a:r>
            <a:r>
              <a:rPr lang="en-US" sz="2000" spc="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consists of a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glass sphere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(diameter = l0 cm) mounted on its axis parallel to the axis of earth</a:t>
            </a:r>
            <a:r>
              <a:rPr lang="en-US" sz="2000" spc="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within a spherical section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called</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bowl</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as shown in Figure.</a:t>
            </a:r>
            <a:endParaRPr lang="en-IN" sz="20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marR="278765" lvl="0" indent="-342900" algn="just">
              <a:spcBef>
                <a:spcPts val="460"/>
              </a:spcBef>
              <a:spcAft>
                <a:spcPts val="0"/>
              </a:spcAft>
              <a:buFont typeface="Symbol" panose="05050102010706020507" pitchFamily="18" charset="2"/>
              <a:buChar char=""/>
            </a:pP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The bowl and glass sphere</a:t>
            </a:r>
            <a:r>
              <a:rPr lang="en-US" sz="2000" spc="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are</a:t>
            </a:r>
            <a:r>
              <a:rPr lang="en-US" sz="2000" spc="10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arranged</a:t>
            </a:r>
            <a:r>
              <a:rPr lang="en-US" sz="2000" spc="11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in</a:t>
            </a:r>
            <a:r>
              <a:rPr lang="en-US" sz="2000" spc="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such</a:t>
            </a:r>
            <a:r>
              <a:rPr lang="en-US" sz="2000" spc="11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a</a:t>
            </a:r>
            <a:r>
              <a:rPr lang="en-US" sz="2000" spc="10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way</a:t>
            </a:r>
            <a:r>
              <a:rPr lang="en-US" sz="2000" spc="11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that</a:t>
            </a:r>
            <a:r>
              <a:rPr lang="en-US" sz="2000" spc="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sun’s</a:t>
            </a:r>
            <a:r>
              <a:rPr lang="en-US" sz="2000" spc="11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rays</a:t>
            </a:r>
            <a:r>
              <a:rPr lang="en-US" sz="2000" spc="10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are</a:t>
            </a:r>
            <a:r>
              <a:rPr lang="en-US" sz="2000" spc="11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focused</a:t>
            </a:r>
            <a:r>
              <a:rPr lang="en-US" sz="2000" spc="10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sharply</a:t>
            </a:r>
            <a:r>
              <a:rPr lang="en-US" sz="2000" spc="11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as</a:t>
            </a:r>
            <a:r>
              <a:rPr lang="en-US" sz="2000" spc="11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a</a:t>
            </a:r>
            <a:r>
              <a:rPr lang="en-US" sz="2000" spc="10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spot</a:t>
            </a:r>
            <a:r>
              <a:rPr lang="en-US" sz="2000" spc="11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-on</a:t>
            </a:r>
            <a:r>
              <a:rPr lang="en-US" sz="2000" spc="10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recording</a:t>
            </a:r>
            <a:r>
              <a:rPr lang="en-US" sz="2000" spc="11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paper</a:t>
            </a:r>
            <a:r>
              <a:rPr lang="en-US" sz="2000" b="1" spc="-27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card</a:t>
            </a:r>
            <a:r>
              <a:rPr lang="en-US" sz="2000" b="1" spc="2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held</a:t>
            </a:r>
            <a:r>
              <a:rPr lang="en-US" sz="2000" spc="3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in</a:t>
            </a:r>
            <a:r>
              <a:rPr lang="en-US" sz="2000" spc="3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a</a:t>
            </a:r>
            <a:r>
              <a:rPr lang="en-US" sz="2000" spc="3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groove</a:t>
            </a:r>
            <a:r>
              <a:rPr lang="en-US" sz="2000" spc="3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in</a:t>
            </a:r>
            <a:r>
              <a:rPr lang="en-US" sz="2000" spc="2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000" spc="3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bowl.</a:t>
            </a:r>
            <a:r>
              <a:rPr lang="en-US" sz="2000" spc="1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endParaRPr lang="en-IN" sz="20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marR="278765" lvl="0" indent="-342900" algn="just">
              <a:spcBef>
                <a:spcPts val="460"/>
              </a:spcBef>
              <a:spcAft>
                <a:spcPts val="0"/>
              </a:spcAft>
              <a:buFont typeface="Symbol" panose="05050102010706020507" pitchFamily="18" charset="2"/>
              <a:buChar char=""/>
            </a:pP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000" spc="3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card</a:t>
            </a:r>
            <a:r>
              <a:rPr lang="en-US" sz="2000" spc="3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is</a:t>
            </a:r>
            <a:r>
              <a:rPr lang="en-US" sz="2000" spc="3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made</a:t>
            </a:r>
            <a:r>
              <a:rPr lang="en-US" sz="2000" spc="2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of</a:t>
            </a:r>
            <a:r>
              <a:rPr lang="en-US" sz="2000" spc="3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a</a:t>
            </a:r>
            <a:r>
              <a:rPr lang="en-US" sz="2000" spc="3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special</a:t>
            </a:r>
            <a:r>
              <a:rPr lang="en-US" sz="2000" spc="3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coated</a:t>
            </a:r>
            <a:r>
              <a:rPr lang="en-US" sz="2000" spc="3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paper</a:t>
            </a:r>
            <a:r>
              <a:rPr lang="en-US" sz="2000" spc="3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with</a:t>
            </a:r>
            <a:r>
              <a:rPr lang="en-US" sz="2000" spc="2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000" spc="3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printed time</a:t>
            </a:r>
            <a:r>
              <a:rPr lang="en-US" sz="2000" b="1" spc="8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scale</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a:t>
            </a:r>
            <a:endParaRPr lang="en-IN" sz="20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marR="278765" lvl="0" indent="-342900" algn="just">
              <a:spcBef>
                <a:spcPts val="460"/>
              </a:spcBef>
              <a:spcAft>
                <a:spcPts val="0"/>
              </a:spcAft>
              <a:buFont typeface="Symbol" panose="05050102010706020507" pitchFamily="18" charset="2"/>
              <a:buChar char=""/>
            </a:pP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000" spc="9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paper</a:t>
            </a:r>
            <a:r>
              <a:rPr lang="en-US" sz="2000" b="1" spc="8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card</a:t>
            </a:r>
            <a:r>
              <a:rPr lang="en-US" sz="2000" b="1" spc="9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has</a:t>
            </a:r>
            <a:r>
              <a:rPr lang="en-US" sz="2000" spc="8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000" spc="8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property</a:t>
            </a:r>
            <a:r>
              <a:rPr lang="en-US" sz="2000" spc="9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to</a:t>
            </a:r>
            <a:r>
              <a:rPr lang="en-US" sz="2000" spc="8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burn</a:t>
            </a:r>
            <a:r>
              <a:rPr lang="en-US" sz="2000" b="1" spc="9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a</a:t>
            </a:r>
            <a:r>
              <a:rPr lang="en-US" sz="2000" b="1" spc="8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spot</a:t>
            </a:r>
            <a:r>
              <a:rPr lang="en-US" sz="2000" b="1" spc="8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wherever</a:t>
            </a:r>
            <a:r>
              <a:rPr lang="en-US" sz="2000" b="1" spc="9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sun’s</a:t>
            </a:r>
            <a:r>
              <a:rPr lang="en-US" sz="2000" b="1" spc="8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rays</a:t>
            </a:r>
            <a:r>
              <a:rPr lang="en-US" sz="2000" b="1" spc="8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fall</a:t>
            </a:r>
            <a:r>
              <a:rPr lang="en-US" sz="2000" b="1" spc="8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on</a:t>
            </a:r>
            <a:r>
              <a:rPr lang="en-US" sz="2000" b="1" spc="8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it.</a:t>
            </a:r>
            <a:r>
              <a:rPr lang="en-US" sz="2000" b="1" spc="4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endParaRPr lang="en-IN" sz="2000" b="1" dirty="0">
              <a:solidFill>
                <a:srgbClr val="FF0000"/>
              </a:solidFill>
              <a:effectLst/>
              <a:latin typeface="Trebuchet MS" panose="020B0603020202020204" pitchFamily="34" charset="0"/>
              <a:ea typeface="Trebuchet MS" panose="020B0603020202020204" pitchFamily="34" charset="0"/>
              <a:cs typeface="Trebuchet MS" panose="020B0603020202020204" pitchFamily="34" charset="0"/>
            </a:endParaRPr>
          </a:p>
          <a:p>
            <a:pPr marL="342900" marR="278765" lvl="0" indent="-342900" algn="just">
              <a:spcBef>
                <a:spcPts val="460"/>
              </a:spcBef>
              <a:spcAft>
                <a:spcPts val="0"/>
              </a:spcAft>
              <a:buFont typeface="Symbol" panose="05050102010706020507" pitchFamily="18" charset="2"/>
              <a:buChar char=""/>
            </a:pP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The length of</a:t>
            </a:r>
            <a:r>
              <a:rPr lang="en-US" sz="2000" spc="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000" spc="20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trace</a:t>
            </a:r>
            <a:r>
              <a:rPr lang="en-US" sz="2000" spc="21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formed</a:t>
            </a:r>
            <a:r>
              <a:rPr lang="en-US" sz="2000" spc="21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by</a:t>
            </a:r>
            <a:r>
              <a:rPr lang="en-US" sz="2000" spc="21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000" spc="21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burn</a:t>
            </a:r>
            <a:r>
              <a:rPr lang="en-US" sz="2000" b="1" spc="21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spots</a:t>
            </a:r>
            <a:r>
              <a:rPr lang="en-US" sz="2000" b="1" spc="21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on</a:t>
            </a:r>
            <a:r>
              <a:rPr lang="en-US" sz="2000" b="1" spc="21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000" b="1" spc="21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card</a:t>
            </a:r>
            <a:r>
              <a:rPr lang="en-US" sz="2000" b="1" spc="21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paper</a:t>
            </a:r>
            <a:r>
              <a:rPr lang="en-US" sz="2000" b="1" spc="21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is</a:t>
            </a:r>
            <a:r>
              <a:rPr lang="en-US" sz="2000" b="1" spc="21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000" b="1" spc="21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measure</a:t>
            </a:r>
            <a:r>
              <a:rPr lang="en-US" sz="2000" b="1" spc="21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of</a:t>
            </a:r>
            <a:r>
              <a:rPr lang="en-US" sz="2000" b="1" spc="21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000" b="1" spc="21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duration</a:t>
            </a:r>
            <a:r>
              <a:rPr lang="en-US" sz="2000" b="1" spc="21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of</a:t>
            </a:r>
            <a:r>
              <a:rPr lang="en-US" sz="2000" b="1" spc="-27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sunshine</a:t>
            </a:r>
            <a:r>
              <a:rPr lang="en-US" sz="2000" b="1" spc="7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hours</a:t>
            </a:r>
            <a:r>
              <a:rPr lang="en-US" sz="2000" b="1" spc="8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in</a:t>
            </a:r>
            <a:r>
              <a:rPr lang="en-US" sz="2000" b="1" spc="7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a</a:t>
            </a:r>
            <a:r>
              <a:rPr lang="en-US" sz="2000" b="1" spc="8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day.</a:t>
            </a:r>
            <a:r>
              <a:rPr lang="en-US" sz="2000" b="1" spc="6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endParaRPr lang="en-IN" sz="2000" b="1" dirty="0">
              <a:solidFill>
                <a:srgbClr val="FF0000"/>
              </a:solidFill>
              <a:effectLst/>
              <a:latin typeface="Trebuchet MS" panose="020B0603020202020204" pitchFamily="34" charset="0"/>
              <a:ea typeface="Trebuchet MS" panose="020B0603020202020204" pitchFamily="34" charset="0"/>
              <a:cs typeface="Trebuchet MS" panose="020B0603020202020204" pitchFamily="34" charset="0"/>
            </a:endParaRPr>
          </a:p>
          <a:p>
            <a:pPr marL="342900" lvl="0" indent="-342900" algn="just">
              <a:spcBef>
                <a:spcPts val="925"/>
              </a:spcBef>
              <a:spcAft>
                <a:spcPts val="0"/>
              </a:spcAft>
              <a:buFont typeface="Wingdings" panose="05000000000000000000" pitchFamily="2" charset="2"/>
              <a:buChar char=""/>
            </a:pPr>
            <a:endParaRPr lang="en-IN" sz="1200" b="1" dirty="0">
              <a:effectLst/>
              <a:latin typeface="Arial" panose="020B0604020202020204" pitchFamily="34" charset="0"/>
              <a:ea typeface="Arial" panose="020B0604020202020204" pitchFamily="34" charset="0"/>
            </a:endParaRPr>
          </a:p>
        </p:txBody>
      </p:sp>
      <p:pic>
        <p:nvPicPr>
          <p:cNvPr id="4" name="Picture 3">
            <a:extLst>
              <a:ext uri="{FF2B5EF4-FFF2-40B4-BE49-F238E27FC236}">
                <a16:creationId xmlns:a16="http://schemas.microsoft.com/office/drawing/2014/main" id="{22DDFA0F-B142-38E0-ABEA-FAFEC9607ED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541" y="3717260"/>
            <a:ext cx="5755958" cy="2738180"/>
          </a:xfrm>
          <a:prstGeom prst="rect">
            <a:avLst/>
          </a:prstGeom>
          <a:noFill/>
          <a:ln>
            <a:noFill/>
          </a:ln>
        </p:spPr>
      </p:pic>
      <p:pic>
        <p:nvPicPr>
          <p:cNvPr id="6" name="Picture 2">
            <a:extLst>
              <a:ext uri="{FF2B5EF4-FFF2-40B4-BE49-F238E27FC236}">
                <a16:creationId xmlns:a16="http://schemas.microsoft.com/office/drawing/2014/main" id="{7209BDC2-0A93-C4A6-672B-F6E0516ABBA7}"/>
              </a:ext>
            </a:extLst>
          </p:cNvPr>
          <p:cNvPicPr>
            <a:picLocks noChangeAspect="1" noChangeArrowheads="1"/>
          </p:cNvPicPr>
          <p:nvPr/>
        </p:nvPicPr>
        <p:blipFill>
          <a:blip r:embed="rId3"/>
          <a:srcRect/>
          <a:stretch>
            <a:fillRect/>
          </a:stretch>
        </p:blipFill>
        <p:spPr bwMode="auto">
          <a:xfrm>
            <a:off x="6022658" y="3429000"/>
            <a:ext cx="5829300" cy="302644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68E6C559-941E-8C0E-C80E-F0BE33688A05}"/>
              </a:ext>
            </a:extLst>
          </p:cNvPr>
          <p:cNvSpPr txBox="1"/>
          <p:nvPr/>
        </p:nvSpPr>
        <p:spPr>
          <a:xfrm>
            <a:off x="2822259" y="6457583"/>
            <a:ext cx="6136480" cy="369332"/>
          </a:xfrm>
          <a:prstGeom prst="rect">
            <a:avLst/>
          </a:prstGeom>
          <a:noFill/>
        </p:spPr>
        <p:txBody>
          <a:bodyPr wrap="square">
            <a:spAutoFit/>
          </a:bodyPr>
          <a:lstStyle/>
          <a:p>
            <a:pPr marL="228600" algn="ctr">
              <a:spcBef>
                <a:spcPts val="925"/>
              </a:spcBef>
              <a:spcAft>
                <a:spcPts val="0"/>
              </a:spcAft>
            </a:pPr>
            <a:r>
              <a:rPr lang="en-US" sz="1800" b="1" dirty="0">
                <a:effectLst/>
                <a:latin typeface="Times New Roman" panose="02020603050405020304" pitchFamily="18" charset="0"/>
                <a:ea typeface="Arial" panose="020B0604020202020204" pitchFamily="34" charset="0"/>
              </a:rPr>
              <a:t>Fig: S</a:t>
            </a:r>
            <a:r>
              <a:rPr lang="en-US" sz="1800" b="1" dirty="0">
                <a:solidFill>
                  <a:srgbClr val="231F20"/>
                </a:solidFill>
                <a:effectLst/>
                <a:latin typeface="Times New Roman" panose="02020603050405020304" pitchFamily="18" charset="0"/>
                <a:ea typeface="Arial" panose="020B0604020202020204" pitchFamily="34" charset="0"/>
              </a:rPr>
              <a:t>unshine</a:t>
            </a:r>
            <a:r>
              <a:rPr lang="en-US" sz="1800" b="1" spc="565" dirty="0">
                <a:solidFill>
                  <a:srgbClr val="231F20"/>
                </a:solidFill>
                <a:effectLst/>
                <a:latin typeface="Times New Roman" panose="02020603050405020304" pitchFamily="18" charset="0"/>
                <a:ea typeface="Arial" panose="020B0604020202020204" pitchFamily="34" charset="0"/>
              </a:rPr>
              <a:t> </a:t>
            </a:r>
            <a:r>
              <a:rPr lang="en-US" sz="1800" b="1" dirty="0">
                <a:solidFill>
                  <a:srgbClr val="231F20"/>
                </a:solidFill>
                <a:effectLst/>
                <a:latin typeface="Times New Roman" panose="02020603050405020304" pitchFamily="18" charset="0"/>
                <a:ea typeface="Arial" panose="020B0604020202020204" pitchFamily="34" charset="0"/>
              </a:rPr>
              <a:t>recorder</a:t>
            </a:r>
            <a:endParaRPr lang="en-IN" sz="1400" b="1"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396118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63B71A-B555-DD0D-239B-E8D1F01E1AE3}"/>
              </a:ext>
            </a:extLst>
          </p:cNvPr>
          <p:cNvPicPr>
            <a:picLocks noChangeAspect="1"/>
          </p:cNvPicPr>
          <p:nvPr/>
        </p:nvPicPr>
        <p:blipFill>
          <a:blip r:embed="rId2"/>
          <a:stretch>
            <a:fillRect/>
          </a:stretch>
        </p:blipFill>
        <p:spPr>
          <a:xfrm>
            <a:off x="118697" y="147454"/>
            <a:ext cx="6996478" cy="3095809"/>
          </a:xfrm>
          <a:prstGeom prst="rect">
            <a:avLst/>
          </a:prstGeom>
        </p:spPr>
      </p:pic>
      <p:pic>
        <p:nvPicPr>
          <p:cNvPr id="5" name="Picture 4">
            <a:extLst>
              <a:ext uri="{FF2B5EF4-FFF2-40B4-BE49-F238E27FC236}">
                <a16:creationId xmlns:a16="http://schemas.microsoft.com/office/drawing/2014/main" id="{1DC82407-77DF-997E-9E13-F5624E52CAAF}"/>
              </a:ext>
            </a:extLst>
          </p:cNvPr>
          <p:cNvPicPr>
            <a:picLocks noChangeAspect="1"/>
          </p:cNvPicPr>
          <p:nvPr/>
        </p:nvPicPr>
        <p:blipFill>
          <a:blip r:embed="rId3"/>
          <a:stretch>
            <a:fillRect/>
          </a:stretch>
        </p:blipFill>
        <p:spPr>
          <a:xfrm>
            <a:off x="118697" y="3429000"/>
            <a:ext cx="6782166" cy="3429000"/>
          </a:xfrm>
          <a:prstGeom prst="rect">
            <a:avLst/>
          </a:prstGeom>
        </p:spPr>
      </p:pic>
      <p:pic>
        <p:nvPicPr>
          <p:cNvPr id="7" name="Picture 6">
            <a:extLst>
              <a:ext uri="{FF2B5EF4-FFF2-40B4-BE49-F238E27FC236}">
                <a16:creationId xmlns:a16="http://schemas.microsoft.com/office/drawing/2014/main" id="{8E5DE62B-5106-AF12-2108-39EE6ABA5F77}"/>
              </a:ext>
            </a:extLst>
          </p:cNvPr>
          <p:cNvPicPr>
            <a:picLocks noChangeAspect="1"/>
          </p:cNvPicPr>
          <p:nvPr/>
        </p:nvPicPr>
        <p:blipFill>
          <a:blip r:embed="rId4"/>
          <a:stretch>
            <a:fillRect/>
          </a:stretch>
        </p:blipFill>
        <p:spPr>
          <a:xfrm>
            <a:off x="7115175" y="1057045"/>
            <a:ext cx="4958128" cy="4743910"/>
          </a:xfrm>
          <a:prstGeom prst="rect">
            <a:avLst/>
          </a:prstGeom>
        </p:spPr>
      </p:pic>
    </p:spTree>
    <p:extLst>
      <p:ext uri="{BB962C8B-B14F-4D97-AF65-F5344CB8AC3E}">
        <p14:creationId xmlns:p14="http://schemas.microsoft.com/office/powerpoint/2010/main" val="1966106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0E8D17-EE76-C84D-6630-67A9AF771286}"/>
              </a:ext>
            </a:extLst>
          </p:cNvPr>
          <p:cNvSpPr txBox="1"/>
          <p:nvPr/>
        </p:nvSpPr>
        <p:spPr>
          <a:xfrm>
            <a:off x="0" y="0"/>
            <a:ext cx="12192000" cy="8279190"/>
          </a:xfrm>
          <a:prstGeom prst="rect">
            <a:avLst/>
          </a:prstGeom>
          <a:noFill/>
        </p:spPr>
        <p:txBody>
          <a:bodyPr wrap="square" rtlCol="0">
            <a:spAutoFit/>
          </a:bodyPr>
          <a:lstStyle/>
          <a:p>
            <a:pPr algn="ctr"/>
            <a:r>
              <a:rPr lang="en-US" sz="2400" b="1" dirty="0">
                <a:solidFill>
                  <a:srgbClr val="002060"/>
                </a:solidFill>
                <a:latin typeface="Times New Roman" panose="02020603050405020304" pitchFamily="18" charset="0"/>
                <a:cs typeface="Times New Roman" panose="02020603050405020304" pitchFamily="18" charset="0"/>
              </a:rPr>
              <a:t>Model questions</a:t>
            </a:r>
            <a:endParaRPr lang="en-US" sz="2400" dirty="0">
              <a:latin typeface="Times New Roman" panose="02020603050405020304" pitchFamily="18" charset="0"/>
              <a:cs typeface="Times New Roman" panose="02020603050405020304" pitchFamily="18" charset="0"/>
            </a:endParaRPr>
          </a:p>
          <a:p>
            <a:pPr marL="342900" indent="-342900">
              <a:buAutoNum type="arabicPeriod"/>
            </a:pPr>
            <a:r>
              <a:rPr lang="en-US" sz="2400" dirty="0">
                <a:latin typeface="Times New Roman" panose="02020603050405020304" pitchFamily="18" charset="0"/>
                <a:cs typeface="Times New Roman" panose="02020603050405020304" pitchFamily="18" charset="0"/>
              </a:rPr>
              <a:t>Illustrate the </a:t>
            </a:r>
            <a:r>
              <a:rPr lang="en-US" sz="2400" dirty="0" smtClean="0">
                <a:latin typeface="Times New Roman" panose="02020603050405020304" pitchFamily="18" charset="0"/>
                <a:cs typeface="Times New Roman" panose="02020603050405020304" pitchFamily="18" charset="0"/>
              </a:rPr>
              <a:t>role </a:t>
            </a:r>
            <a:r>
              <a:rPr lang="en-US" sz="2400" dirty="0">
                <a:latin typeface="Times New Roman" panose="02020603050405020304" pitchFamily="18" charset="0"/>
                <a:cs typeface="Times New Roman" panose="02020603050405020304" pitchFamily="18" charset="0"/>
              </a:rPr>
              <a:t>and potential of new and renewable sources.</a:t>
            </a:r>
          </a:p>
          <a:p>
            <a:pPr marL="342900" indent="-342900">
              <a:buAutoNum type="arabicPeriod"/>
            </a:pPr>
            <a:r>
              <a:rPr lang="en-US" sz="2400" dirty="0">
                <a:latin typeface="Times New Roman" panose="02020603050405020304" pitchFamily="18" charset="0"/>
                <a:cs typeface="Times New Roman" panose="02020603050405020304" pitchFamily="18" charset="0"/>
              </a:rPr>
              <a:t>Demonstrate the structure of the sun.</a:t>
            </a:r>
          </a:p>
          <a:p>
            <a:pPr marL="342900" indent="-342900">
              <a:buAutoNum type="arabicPeriod"/>
            </a:pPr>
            <a:r>
              <a:rPr lang="en-US" sz="2400" dirty="0">
                <a:latin typeface="Times New Roman" panose="02020603050405020304" pitchFamily="18" charset="0"/>
                <a:cs typeface="Times New Roman" panose="02020603050405020304" pitchFamily="18" charset="0"/>
              </a:rPr>
              <a:t>Elaborate solar-earth angles with neat sketch.</a:t>
            </a:r>
          </a:p>
          <a:p>
            <a:pPr marL="342900" indent="-342900">
              <a:buAutoNum type="arabicPeriod"/>
            </a:pPr>
            <a:r>
              <a:rPr lang="en-US" sz="2400" dirty="0">
                <a:latin typeface="Times New Roman" panose="02020603050405020304" pitchFamily="18" charset="0"/>
                <a:cs typeface="Times New Roman" panose="02020603050405020304" pitchFamily="18" charset="0"/>
              </a:rPr>
              <a:t>List out the solar radiation measuring instruments. Explain any one with neat sketch.</a:t>
            </a:r>
          </a:p>
          <a:p>
            <a:pPr marL="342900" indent="-342900">
              <a:buAutoNum type="arabicPeriod"/>
            </a:pPr>
            <a:r>
              <a:rPr lang="en-US" sz="2400" dirty="0">
                <a:latin typeface="Times New Roman" panose="02020603050405020304" pitchFamily="18" charset="0"/>
                <a:cs typeface="Times New Roman" panose="02020603050405020304" pitchFamily="18" charset="0"/>
              </a:rPr>
              <a:t>Discuss the working of sunshine recorder with neat sketch.</a:t>
            </a:r>
          </a:p>
          <a:p>
            <a:pPr marL="342900" indent="-342900">
              <a:buFontTx/>
              <a:buAutoNum type="arabicPeriod"/>
            </a:pPr>
            <a:r>
              <a:rPr lang="en-IN" sz="2400" dirty="0">
                <a:latin typeface="Times New Roman" panose="02020603050405020304" pitchFamily="18" charset="0"/>
                <a:cs typeface="Times New Roman" panose="02020603050405020304" pitchFamily="18" charset="0"/>
              </a:rPr>
              <a:t>Calculate the hour angle at sunrise and sunset on 21 June and 21 December for a surface inclined at an angle of 10º and facing due south (γ = 0). The surface is located in Mumbai (19º07' N, 72º51' E).</a:t>
            </a:r>
          </a:p>
          <a:p>
            <a:pPr algn="ctr"/>
            <a:r>
              <a:rPr lang="en-US" sz="2400" b="1" dirty="0">
                <a:solidFill>
                  <a:srgbClr val="002060"/>
                </a:solidFill>
                <a:latin typeface="Times New Roman" panose="02020603050405020304" pitchFamily="18" charset="0"/>
                <a:cs typeface="Times New Roman" panose="02020603050405020304" pitchFamily="18" charset="0"/>
              </a:rPr>
              <a:t>Short answer questions</a:t>
            </a:r>
          </a:p>
          <a:p>
            <a:pPr marL="342900" indent="-342900">
              <a:buFontTx/>
              <a:buAutoNum type="arabicPeriod"/>
            </a:pPr>
            <a:r>
              <a:rPr lang="en-IN" sz="2400" dirty="0">
                <a:latin typeface="Times New Roman" panose="02020603050405020304" pitchFamily="18" charset="0"/>
                <a:cs typeface="Times New Roman" panose="02020603050405020304" pitchFamily="18" charset="0"/>
              </a:rPr>
              <a:t>What is the major </a:t>
            </a:r>
            <a:r>
              <a:rPr lang="en-US" sz="2400" dirty="0">
                <a:latin typeface="Times New Roman" panose="02020603050405020304" pitchFamily="18" charset="0"/>
                <a:cs typeface="Times New Roman" panose="02020603050405020304" pitchFamily="18" charset="0"/>
              </a:rPr>
              <a:t>major difference between sustainable and unsustainable energy sources</a:t>
            </a:r>
            <a:r>
              <a:rPr lang="en-US" sz="2400" dirty="0" smtClean="0">
                <a:latin typeface="Times New Roman" panose="02020603050405020304" pitchFamily="18" charset="0"/>
                <a:cs typeface="Times New Roman" panose="02020603050405020304" pitchFamily="18" charset="0"/>
              </a:rPr>
              <a:t>.</a:t>
            </a:r>
            <a:endParaRPr lang="en-IN" sz="2400" dirty="0" smtClean="0">
              <a:latin typeface="Times New Roman" panose="02020603050405020304" pitchFamily="18" charset="0"/>
              <a:cs typeface="Times New Roman" panose="02020603050405020304" pitchFamily="18" charset="0"/>
            </a:endParaRPr>
          </a:p>
          <a:p>
            <a:pPr marL="342900" indent="-342900">
              <a:buAutoNum type="arabicPeriod"/>
            </a:pPr>
            <a:r>
              <a:rPr lang="en-IN" sz="2400" dirty="0" smtClean="0">
                <a:latin typeface="Times New Roman" panose="02020603050405020304" pitchFamily="18" charset="0"/>
                <a:cs typeface="Times New Roman" panose="02020603050405020304" pitchFamily="18" charset="0"/>
              </a:rPr>
              <a:t>Define </a:t>
            </a:r>
            <a:r>
              <a:rPr lang="en-IN" sz="2400" dirty="0">
                <a:latin typeface="Times New Roman" panose="02020603050405020304" pitchFamily="18" charset="0"/>
                <a:cs typeface="Times New Roman" panose="02020603050405020304" pitchFamily="18" charset="0"/>
              </a:rPr>
              <a:t>solar energy.</a:t>
            </a:r>
          </a:p>
          <a:p>
            <a:pPr marL="342900" indent="-342900">
              <a:buAutoNum type="arabicPeriod"/>
            </a:pPr>
            <a:r>
              <a:rPr lang="en-IN" sz="2400" dirty="0">
                <a:latin typeface="Times New Roman" panose="02020603050405020304" pitchFamily="18" charset="0"/>
                <a:cs typeface="Times New Roman" panose="02020603050405020304" pitchFamily="18" charset="0"/>
              </a:rPr>
              <a:t>List out the advantages of solar energy.</a:t>
            </a:r>
          </a:p>
          <a:p>
            <a:pPr marL="342900" indent="-342900">
              <a:buAutoNum type="arabicPeriod"/>
            </a:pPr>
            <a:r>
              <a:rPr lang="en-IN" sz="2400" dirty="0">
                <a:latin typeface="Times New Roman" panose="02020603050405020304" pitchFamily="18" charset="0"/>
                <a:cs typeface="Times New Roman" panose="02020603050405020304" pitchFamily="18" charset="0"/>
              </a:rPr>
              <a:t>State </a:t>
            </a:r>
            <a:r>
              <a:rPr lang="en-IN"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environmental </a:t>
            </a:r>
            <a:r>
              <a:rPr lang="en-US" sz="2400" dirty="0" smtClean="0">
                <a:latin typeface="Times New Roman" panose="02020603050405020304" pitchFamily="18" charset="0"/>
                <a:cs typeface="Times New Roman" panose="02020603050405020304" pitchFamily="18" charset="0"/>
              </a:rPr>
              <a:t>impacts </a:t>
            </a:r>
            <a:r>
              <a:rPr lang="en-US" sz="2400" dirty="0">
                <a:latin typeface="Times New Roman" panose="02020603050405020304" pitchFamily="18" charset="0"/>
                <a:cs typeface="Times New Roman" panose="02020603050405020304" pitchFamily="18" charset="0"/>
              </a:rPr>
              <a:t>of solar power.</a:t>
            </a:r>
          </a:p>
          <a:p>
            <a:pPr marL="342900" indent="-342900">
              <a:buAutoNum type="arabicPeriod"/>
            </a:pPr>
            <a:r>
              <a:rPr lang="en-US" sz="2400" dirty="0">
                <a:latin typeface="Times New Roman" panose="02020603050405020304" pitchFamily="18" charset="0"/>
                <a:cs typeface="Times New Roman" panose="02020603050405020304" pitchFamily="18" charset="0"/>
              </a:rPr>
              <a:t>What are the </a:t>
            </a:r>
            <a:r>
              <a:rPr lang="en-IN" sz="2400" dirty="0">
                <a:latin typeface="Times New Roman" panose="02020603050405020304" pitchFamily="18" charset="0"/>
                <a:cs typeface="Times New Roman" panose="02020603050405020304" pitchFamily="18" charset="0"/>
              </a:rPr>
              <a:t>extraterrestrial and terrestrial solar radiations</a:t>
            </a:r>
            <a:r>
              <a:rPr lang="en-IN"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lgn="ctr"/>
            <a:r>
              <a:rPr lang="en-US" sz="2400" b="1" dirty="0">
                <a:solidFill>
                  <a:srgbClr val="002060"/>
                </a:solidFill>
                <a:latin typeface="Times New Roman" panose="02020603050405020304" pitchFamily="18" charset="0"/>
                <a:cs typeface="Times New Roman" panose="02020603050405020304" pitchFamily="18" charset="0"/>
              </a:rPr>
              <a:t>Assignment questions</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Illustrate the </a:t>
            </a:r>
            <a:r>
              <a:rPr lang="en-I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coordinate systems and coordinates of the sun.</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Analyze the solar radiation on titled surface.  </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pPr marL="342900" indent="-342900">
              <a:buAutoNum type="arabicPeriod"/>
            </a:pP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pPr marL="342900" indent="-342900">
              <a:buAutoNum type="arabicPeriod"/>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2854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547AE0-4F9C-DA28-13BC-0DE3D4DB9668}"/>
              </a:ext>
            </a:extLst>
          </p:cNvPr>
          <p:cNvSpPr txBox="1"/>
          <p:nvPr/>
        </p:nvSpPr>
        <p:spPr>
          <a:xfrm>
            <a:off x="2382" y="0"/>
            <a:ext cx="12189618" cy="3480312"/>
          </a:xfrm>
          <a:prstGeom prst="rect">
            <a:avLst/>
          </a:prstGeom>
          <a:noFill/>
        </p:spPr>
        <p:txBody>
          <a:bodyPr wrap="square">
            <a:spAutoFit/>
          </a:bodyPr>
          <a:lstStyle/>
          <a:p>
            <a:pPr marL="342900" marR="280035" indent="-342900" algn="just">
              <a:lnSpc>
                <a:spcPct val="107000"/>
              </a:lnSpc>
              <a:spcBef>
                <a:spcPts val="460"/>
              </a:spcBef>
              <a:buFont typeface="Wingdings" panose="05000000000000000000" pitchFamily="2" charset="2"/>
              <a:buChar char="v"/>
              <a:tabLst>
                <a:tab pos="577850" algn="l"/>
              </a:tabLst>
            </a:pPr>
            <a:r>
              <a:rPr lang="en-IN" sz="2400" b="1" dirty="0">
                <a:solidFill>
                  <a:srgbClr val="0070C0"/>
                </a:solidFill>
                <a:latin typeface="Times New Roman" panose="02020603050405020304" pitchFamily="18" charset="0"/>
                <a:cs typeface="Times New Roman" panose="02020603050405020304" pitchFamily="18" charset="0"/>
              </a:rPr>
              <a:t>Renewable energy resources:</a:t>
            </a:r>
            <a:endParaRPr lang="en-IN" sz="2100" b="1" dirty="0">
              <a:solidFill>
                <a:srgbClr val="0070C0"/>
              </a:solidFill>
              <a:latin typeface="Times New Roman" panose="02020603050405020304" pitchFamily="18" charset="0"/>
              <a:cs typeface="Times New Roman" panose="02020603050405020304" pitchFamily="18" charset="0"/>
            </a:endParaRPr>
          </a:p>
          <a:p>
            <a:pPr marL="342900" marR="280035" indent="-342900" algn="just">
              <a:lnSpc>
                <a:spcPct val="107000"/>
              </a:lnSpc>
              <a:spcBef>
                <a:spcPts val="460"/>
              </a:spcBef>
              <a:buFont typeface="Arial" panose="020B0604020202020204" pitchFamily="34" charset="0"/>
              <a:buChar char="•"/>
              <a:tabLst>
                <a:tab pos="577850" algn="l"/>
              </a:tabLst>
            </a:pPr>
            <a:r>
              <a:rPr lang="en-IN" sz="21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Resources which can be </a:t>
            </a:r>
            <a:r>
              <a:rPr lang="en-IN" sz="21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renewed by nature again and again </a:t>
            </a:r>
            <a:r>
              <a:rPr lang="en-IN" sz="21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so that their</a:t>
            </a:r>
            <a:r>
              <a:rPr lang="en-IN" sz="2100" spc="5"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1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supply is not adversely affected by the rate of their consumption are called renewable</a:t>
            </a:r>
            <a:r>
              <a:rPr lang="en-IN" sz="2100" spc="5"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1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resources.</a:t>
            </a:r>
            <a:endParaRPr lang="en-IN" sz="2100" dirty="0">
              <a:solidFill>
                <a:srgbClr val="231F20"/>
              </a:solidFill>
              <a:latin typeface="Calibri" panose="020F0502020204030204" pitchFamily="34" charset="0"/>
              <a:ea typeface="Calibri" panose="020F0502020204030204" pitchFamily="34" charset="0"/>
              <a:cs typeface="Times New Roman" panose="02020603050405020304" pitchFamily="18" charset="0"/>
            </a:endParaRPr>
          </a:p>
          <a:p>
            <a:pPr marL="342900" marR="280035" indent="-342900" algn="just">
              <a:lnSpc>
                <a:spcPct val="107000"/>
              </a:lnSpc>
              <a:spcBef>
                <a:spcPts val="460"/>
              </a:spcBef>
              <a:buFont typeface="Arial" panose="020B0604020202020204" pitchFamily="34" charset="0"/>
              <a:buChar char="•"/>
              <a:tabLst>
                <a:tab pos="577850" algn="l"/>
              </a:tabLst>
            </a:pPr>
            <a:r>
              <a:rPr lang="en-IN" sz="21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Examples: Solar, wind, biomass, ocean etc.</a:t>
            </a:r>
            <a:endParaRPr lang="en-IN" sz="21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280035" lvl="2" indent="-342900" algn="just">
              <a:lnSpc>
                <a:spcPct val="107000"/>
              </a:lnSpc>
              <a:spcBef>
                <a:spcPts val="460"/>
              </a:spcBef>
              <a:buFont typeface="Wingdings" panose="05000000000000000000" pitchFamily="2" charset="2"/>
              <a:buChar char="v"/>
              <a:tabLst>
                <a:tab pos="577850" algn="l"/>
              </a:tabLst>
            </a:pPr>
            <a:r>
              <a:rPr lang="en-IN" sz="2400" b="1" dirty="0">
                <a:solidFill>
                  <a:srgbClr val="0070C0"/>
                </a:solidFill>
                <a:latin typeface="Times New Roman" panose="02020603050405020304" pitchFamily="18" charset="0"/>
                <a:cs typeface="Times New Roman" panose="02020603050405020304" pitchFamily="18" charset="0"/>
              </a:rPr>
              <a:t>Non-renewable</a:t>
            </a:r>
            <a:r>
              <a:rPr lang="en-IN" sz="2100" b="1" dirty="0">
                <a:solidFill>
                  <a:srgbClr val="0070C0"/>
                </a:solidFill>
                <a:latin typeface="Times New Roman" panose="02020603050405020304" pitchFamily="18" charset="0"/>
                <a:cs typeface="Times New Roman" panose="02020603050405020304" pitchFamily="18" charset="0"/>
              </a:rPr>
              <a:t> </a:t>
            </a:r>
            <a:r>
              <a:rPr lang="en-IN" sz="2400" b="1" dirty="0">
                <a:solidFill>
                  <a:srgbClr val="0070C0"/>
                </a:solidFill>
                <a:latin typeface="Times New Roman" panose="02020603050405020304" pitchFamily="18" charset="0"/>
                <a:cs typeface="Times New Roman" panose="02020603050405020304" pitchFamily="18" charset="0"/>
              </a:rPr>
              <a:t>energy resources:</a:t>
            </a:r>
          </a:p>
          <a:p>
            <a:pPr marL="342900" marR="281305" lvl="0" indent="-342900" algn="just">
              <a:lnSpc>
                <a:spcPct val="107000"/>
              </a:lnSpc>
              <a:buFont typeface="Symbol" panose="05050102010706020507" pitchFamily="18" charset="2"/>
              <a:buChar char=""/>
              <a:tabLst>
                <a:tab pos="577850" algn="l"/>
              </a:tabLst>
            </a:pPr>
            <a:r>
              <a:rPr lang="en-IN" sz="21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Resources which are </a:t>
            </a:r>
            <a:r>
              <a:rPr lang="en-IN" sz="2100" dirty="0">
                <a:effectLst/>
                <a:latin typeface="Times New Roman" panose="02020603050405020304" pitchFamily="18" charset="0"/>
                <a:ea typeface="Calibri" panose="020F0502020204030204" pitchFamily="34" charset="0"/>
                <a:cs typeface="Times New Roman" panose="02020603050405020304" pitchFamily="18" charset="0"/>
              </a:rPr>
              <a:t>available in certain finite quantity</a:t>
            </a:r>
            <a:r>
              <a:rPr lang="en-IN" sz="21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IN" sz="21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cannot</a:t>
            </a:r>
            <a:r>
              <a:rPr lang="en-IN" sz="2100" b="1" spc="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1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be</a:t>
            </a:r>
            <a:r>
              <a:rPr lang="en-IN" sz="2100" b="1" spc="9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1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replenished</a:t>
            </a:r>
            <a:r>
              <a:rPr lang="en-IN" sz="2100" b="1" spc="9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1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are</a:t>
            </a:r>
            <a:r>
              <a:rPr lang="en-IN" sz="2100" spc="9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1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called</a:t>
            </a:r>
            <a:r>
              <a:rPr lang="en-IN" sz="2100" spc="9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1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non-renewable.</a:t>
            </a:r>
            <a:endParaRPr lang="en-IN" sz="2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21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Examples: Coal, petroleum, nuclear fuel etc.</a:t>
            </a:r>
            <a:r>
              <a:rPr lang="en-IN" sz="2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gn="just">
              <a:lnSpc>
                <a:spcPct val="107000"/>
              </a:lnSpc>
              <a:buFont typeface="Symbol" panose="05050102010706020507" pitchFamily="18" charset="2"/>
              <a:buChar char=""/>
            </a:pPr>
            <a:endParaRPr lang="en-IN" sz="2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4ED8435-1F8E-70A0-D526-A0D88A22FCAD}"/>
              </a:ext>
            </a:extLst>
          </p:cNvPr>
          <p:cNvPicPr>
            <a:picLocks noChangeAspect="1"/>
          </p:cNvPicPr>
          <p:nvPr/>
        </p:nvPicPr>
        <p:blipFill rotWithShape="1">
          <a:blip r:embed="rId2">
            <a:extLst>
              <a:ext uri="{28A0092B-C50C-407E-A947-70E740481C1C}">
                <a14:useLocalDpi xmlns:a14="http://schemas.microsoft.com/office/drawing/2010/main" val="0"/>
              </a:ext>
            </a:extLst>
          </a:blip>
          <a:srcRect l="2813" r="2481" b="5521"/>
          <a:stretch/>
        </p:blipFill>
        <p:spPr bwMode="auto">
          <a:xfrm>
            <a:off x="1" y="3070860"/>
            <a:ext cx="6986587" cy="3787140"/>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D277ACFC-8F3A-5859-E41F-AE7E20781ADD}"/>
              </a:ext>
            </a:extLst>
          </p:cNvPr>
          <p:cNvPicPr>
            <a:picLocks noChangeAspect="1"/>
          </p:cNvPicPr>
          <p:nvPr/>
        </p:nvPicPr>
        <p:blipFill>
          <a:blip r:embed="rId3"/>
          <a:stretch>
            <a:fillRect/>
          </a:stretch>
        </p:blipFill>
        <p:spPr>
          <a:xfrm>
            <a:off x="6986588" y="3257550"/>
            <a:ext cx="5205413" cy="3600450"/>
          </a:xfrm>
          <a:prstGeom prst="rect">
            <a:avLst/>
          </a:prstGeom>
        </p:spPr>
      </p:pic>
    </p:spTree>
    <p:extLst>
      <p:ext uri="{BB962C8B-B14F-4D97-AF65-F5344CB8AC3E}">
        <p14:creationId xmlns:p14="http://schemas.microsoft.com/office/powerpoint/2010/main" val="3812182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F9B0B9-5E1D-7BE4-D6A0-49938DEE10EB}"/>
              </a:ext>
            </a:extLst>
          </p:cNvPr>
          <p:cNvSpPr txBox="1"/>
          <p:nvPr/>
        </p:nvSpPr>
        <p:spPr>
          <a:xfrm>
            <a:off x="0" y="0"/>
            <a:ext cx="7200900" cy="7515519"/>
          </a:xfrm>
          <a:prstGeom prst="rect">
            <a:avLst/>
          </a:prstGeom>
          <a:noFill/>
        </p:spPr>
        <p:txBody>
          <a:bodyPr wrap="square">
            <a:spAutoFit/>
          </a:bodyPr>
          <a:lstStyle>
            <a:defPPr>
              <a:defRPr lang="en-US"/>
            </a:defPPr>
            <a:lvl1pPr marL="285750" indent="-285750" algn="just">
              <a:lnSpc>
                <a:spcPct val="150000"/>
              </a:lnSpc>
              <a:buFont typeface="Wingdings" panose="05000000000000000000" pitchFamily="2" charset="2"/>
              <a:buChar char="v"/>
              <a:defRPr>
                <a:latin typeface="Times New Roman" panose="02020603050405020304" pitchFamily="18" charset="0"/>
                <a:cs typeface="Times New Roman" panose="02020603050405020304" pitchFamily="18" charset="0"/>
              </a:defRPr>
            </a:lvl1pPr>
          </a:lstStyle>
          <a:p>
            <a:pPr marR="280035">
              <a:lnSpc>
                <a:spcPct val="107000"/>
              </a:lnSpc>
              <a:spcBef>
                <a:spcPts val="460"/>
              </a:spcBef>
              <a:buFont typeface="Wingdings" panose="05000000000000000000" pitchFamily="2" charset="2"/>
              <a:buChar char="Ø"/>
              <a:tabLst>
                <a:tab pos="577850" algn="l"/>
              </a:tabLst>
            </a:pPr>
            <a:r>
              <a:rPr lang="en-US" sz="2100" b="1" dirty="0">
                <a:solidFill>
                  <a:srgbClr val="0070C0"/>
                </a:solidFill>
              </a:rPr>
              <a:t>Types of renewable energy </a:t>
            </a:r>
            <a:r>
              <a:rPr lang="en-IN" sz="2100" b="1" dirty="0">
                <a:solidFill>
                  <a:srgbClr val="0070C0"/>
                </a:solidFill>
              </a:rPr>
              <a:t>systems or sources:</a:t>
            </a:r>
          </a:p>
          <a:p>
            <a:pPr algn="l" fontAlgn="base"/>
            <a:r>
              <a:rPr lang="en-US" sz="2100" b="1" dirty="0">
                <a:solidFill>
                  <a:srgbClr val="7030A0"/>
                </a:solidFill>
                <a:ea typeface="Calibri" panose="020F0502020204030204" pitchFamily="34" charset="0"/>
              </a:rPr>
              <a:t>Solar Energy:</a:t>
            </a:r>
          </a:p>
          <a:p>
            <a:pPr fontAlgn="base">
              <a:buFont typeface="Arial" panose="020B0604020202020204" pitchFamily="34" charset="0"/>
              <a:buChar char="•"/>
            </a:pPr>
            <a:r>
              <a:rPr lang="en-US" sz="2100" dirty="0">
                <a:solidFill>
                  <a:srgbClr val="231F20"/>
                </a:solidFill>
                <a:ea typeface="Calibri" panose="020F0502020204030204" pitchFamily="34" charset="0"/>
              </a:rPr>
              <a:t>The most popular type of renewable source of energy is the </a:t>
            </a:r>
            <a:r>
              <a:rPr lang="en-US" sz="2100" b="1" dirty="0">
                <a:solidFill>
                  <a:srgbClr val="FF0000"/>
                </a:solidFill>
                <a:ea typeface="Calibri" panose="020F0502020204030204" pitchFamily="34" charset="0"/>
              </a:rPr>
              <a:t>light and heat that the sun radiates. </a:t>
            </a:r>
          </a:p>
          <a:p>
            <a:pPr fontAlgn="base">
              <a:buFont typeface="Arial" panose="020B0604020202020204" pitchFamily="34" charset="0"/>
              <a:buChar char="•"/>
            </a:pPr>
            <a:r>
              <a:rPr lang="en-US" sz="2100" b="1" dirty="0">
                <a:solidFill>
                  <a:srgbClr val="FF0000"/>
                </a:solidFill>
                <a:ea typeface="Calibri" panose="020F0502020204030204" pitchFamily="34" charset="0"/>
              </a:rPr>
              <a:t>Solar collectors </a:t>
            </a:r>
            <a:r>
              <a:rPr lang="en-US" sz="2100" dirty="0">
                <a:solidFill>
                  <a:srgbClr val="231F20"/>
                </a:solidFill>
                <a:ea typeface="Calibri" panose="020F0502020204030204" pitchFamily="34" charset="0"/>
              </a:rPr>
              <a:t>such as photovoltaics, solar heating panels, and so on, are used to </a:t>
            </a:r>
            <a:r>
              <a:rPr lang="en-US" sz="2100" b="1" dirty="0">
                <a:solidFill>
                  <a:srgbClr val="FF0000"/>
                </a:solidFill>
                <a:ea typeface="Calibri" panose="020F0502020204030204" pitchFamily="34" charset="0"/>
              </a:rPr>
              <a:t>collect solar energy, </a:t>
            </a:r>
            <a:r>
              <a:rPr lang="en-US" sz="2100" dirty="0">
                <a:solidFill>
                  <a:srgbClr val="231F20"/>
                </a:solidFill>
                <a:ea typeface="Calibri" panose="020F0502020204030204" pitchFamily="34" charset="0"/>
              </a:rPr>
              <a:t>which is then used to provide various forms of </a:t>
            </a:r>
            <a:r>
              <a:rPr lang="en-US" sz="2100" b="1" dirty="0">
                <a:solidFill>
                  <a:srgbClr val="FF0000"/>
                </a:solidFill>
                <a:ea typeface="Calibri" panose="020F0502020204030204" pitchFamily="34" charset="0"/>
              </a:rPr>
              <a:t>electricity.</a:t>
            </a:r>
            <a:endParaRPr lang="en-US" sz="2100" dirty="0">
              <a:solidFill>
                <a:srgbClr val="231F20"/>
              </a:solidFill>
              <a:ea typeface="Calibri" panose="020F0502020204030204" pitchFamily="34" charset="0"/>
            </a:endParaRPr>
          </a:p>
          <a:p>
            <a:pPr fontAlgn="base"/>
            <a:r>
              <a:rPr lang="en-US" sz="2100" b="1" dirty="0">
                <a:solidFill>
                  <a:srgbClr val="7030A0"/>
                </a:solidFill>
                <a:ea typeface="Calibri" panose="020F0502020204030204" pitchFamily="34" charset="0"/>
              </a:rPr>
              <a:t>Wind Energy:</a:t>
            </a:r>
          </a:p>
          <a:p>
            <a:pPr fontAlgn="base">
              <a:buFont typeface="Arial" panose="020B0604020202020204" pitchFamily="34" charset="0"/>
              <a:buChar char="•"/>
            </a:pPr>
            <a:r>
              <a:rPr lang="en-US" sz="2100" b="1" dirty="0">
                <a:solidFill>
                  <a:srgbClr val="FF0000"/>
                </a:solidFill>
                <a:ea typeface="Calibri" panose="020F0502020204030204" pitchFamily="34" charset="0"/>
              </a:rPr>
              <a:t>Wind energy is the energy we derive from the wind.</a:t>
            </a:r>
          </a:p>
          <a:p>
            <a:pPr fontAlgn="base">
              <a:buFont typeface="Arial" panose="020B0604020202020204" pitchFamily="34" charset="0"/>
              <a:buChar char="•"/>
            </a:pPr>
            <a:r>
              <a:rPr lang="en-US" sz="2100" b="1" dirty="0">
                <a:solidFill>
                  <a:srgbClr val="FF0000"/>
                </a:solidFill>
                <a:ea typeface="Calibri" panose="020F0502020204030204" pitchFamily="34" charset="0"/>
              </a:rPr>
              <a:t>Windmills </a:t>
            </a:r>
            <a:r>
              <a:rPr lang="en-US" sz="2100" dirty="0">
                <a:solidFill>
                  <a:srgbClr val="231F20"/>
                </a:solidFill>
                <a:ea typeface="Calibri" panose="020F0502020204030204" pitchFamily="34" charset="0"/>
              </a:rPr>
              <a:t>are the most common way that this energy is sourced and these windmills are used for multiple purposes such as pumping out groundwater, </a:t>
            </a:r>
            <a:r>
              <a:rPr lang="en-US" sz="2100" b="1" dirty="0">
                <a:solidFill>
                  <a:srgbClr val="FF0000"/>
                </a:solidFill>
                <a:ea typeface="Calibri" panose="020F0502020204030204" pitchFamily="34" charset="0"/>
              </a:rPr>
              <a:t>generating electricity, </a:t>
            </a:r>
            <a:r>
              <a:rPr lang="en-US" sz="2100" dirty="0">
                <a:solidFill>
                  <a:srgbClr val="231F20"/>
                </a:solidFill>
                <a:ea typeface="Calibri" panose="020F0502020204030204" pitchFamily="34" charset="0"/>
              </a:rPr>
              <a:t>etc.</a:t>
            </a:r>
          </a:p>
          <a:p>
            <a:pPr fontAlgn="base"/>
            <a:r>
              <a:rPr lang="en-US" sz="2100" dirty="0">
                <a:solidFill>
                  <a:srgbClr val="231F20"/>
                </a:solidFill>
                <a:ea typeface="Calibri" panose="020F0502020204030204" pitchFamily="34" charset="0"/>
              </a:rPr>
              <a:t>Up to </a:t>
            </a:r>
            <a:r>
              <a:rPr lang="en-US" sz="2100" b="1" dirty="0">
                <a:solidFill>
                  <a:srgbClr val="FF0000"/>
                </a:solidFill>
                <a:ea typeface="Calibri" panose="020F0502020204030204" pitchFamily="34" charset="0"/>
              </a:rPr>
              <a:t>4% of our current global energy consumption </a:t>
            </a:r>
            <a:r>
              <a:rPr lang="en-US" sz="2100" dirty="0">
                <a:solidFill>
                  <a:srgbClr val="231F20"/>
                </a:solidFill>
                <a:ea typeface="Calibri" panose="020F0502020204030204" pitchFamily="34" charset="0"/>
              </a:rPr>
              <a:t>is accounted for by wind energy.</a:t>
            </a:r>
          </a:p>
          <a:p>
            <a:pPr marL="342900" marR="280035" indent="-342900">
              <a:lnSpc>
                <a:spcPct val="107000"/>
              </a:lnSpc>
              <a:spcBef>
                <a:spcPts val="460"/>
              </a:spcBef>
              <a:tabLst>
                <a:tab pos="577850" algn="l"/>
              </a:tabLst>
            </a:pPr>
            <a:endParaRPr lang="en-IN" sz="2100" dirty="0">
              <a:solidFill>
                <a:srgbClr val="231F20"/>
              </a:solidFill>
              <a:ea typeface="Calibri" panose="020F0502020204030204" pitchFamily="34" charset="0"/>
            </a:endParaRPr>
          </a:p>
          <a:p>
            <a:endParaRPr lang="en-IN" dirty="0"/>
          </a:p>
        </p:txBody>
      </p:sp>
      <p:pic>
        <p:nvPicPr>
          <p:cNvPr id="2050" name="Picture 2" descr="Solar energy | Definition, Uses, Advantages, &amp; Facts | Britannica">
            <a:extLst>
              <a:ext uri="{FF2B5EF4-FFF2-40B4-BE49-F238E27FC236}">
                <a16:creationId xmlns:a16="http://schemas.microsoft.com/office/drawing/2014/main" id="{C20B7965-05BF-CF19-5BA1-EB795D83F0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3838" y="0"/>
            <a:ext cx="4348162" cy="32718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ind energy">
            <a:extLst>
              <a:ext uri="{FF2B5EF4-FFF2-40B4-BE49-F238E27FC236}">
                <a16:creationId xmlns:a16="http://schemas.microsoft.com/office/drawing/2014/main" id="{03A9228F-E120-C63C-C6B9-DAE2A9518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3838" y="3429000"/>
            <a:ext cx="4348161"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555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56B602-6E99-115B-60C6-B6DB23EB9FB8}"/>
              </a:ext>
            </a:extLst>
          </p:cNvPr>
          <p:cNvSpPr txBox="1"/>
          <p:nvPr/>
        </p:nvSpPr>
        <p:spPr>
          <a:xfrm>
            <a:off x="0" y="0"/>
            <a:ext cx="8011716" cy="5922455"/>
          </a:xfrm>
          <a:prstGeom prst="rect">
            <a:avLst/>
          </a:prstGeom>
          <a:noFill/>
        </p:spPr>
        <p:txBody>
          <a:bodyPr wrap="square">
            <a:spAutoFit/>
          </a:bodyPr>
          <a:lstStyle/>
          <a:p>
            <a:pPr marL="285750" indent="-285750" fontAlgn="base">
              <a:lnSpc>
                <a:spcPct val="150000"/>
              </a:lnSpc>
              <a:buFont typeface="Wingdings" panose="05000000000000000000" pitchFamily="2" charset="2"/>
              <a:buChar char="v"/>
            </a:pPr>
            <a:r>
              <a:rPr lang="en-US" sz="24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Hydroelectricity:</a:t>
            </a:r>
          </a:p>
          <a:p>
            <a:pPr marL="342900" indent="-342900" algn="just" fontAlgn="base">
              <a:buFont typeface="Arial" panose="020B0604020202020204" pitchFamily="34" charset="0"/>
              <a:buChar char="•"/>
            </a:pPr>
            <a:r>
              <a:rPr lang="en-US" sz="24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Hydroelectricity refers to the power generated through the force of </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water.</a:t>
            </a:r>
          </a:p>
          <a:p>
            <a:pPr marL="342900" indent="-342900" algn="just" fontAlgn="base">
              <a:buFont typeface="Arial" panose="020B0604020202020204" pitchFamily="34" charset="0"/>
              <a:buChar char="•"/>
            </a:pP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The kinetic energy </a:t>
            </a:r>
            <a:r>
              <a:rPr lang="en-US" sz="24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that is a result of the </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flowing water</a:t>
            </a:r>
            <a:r>
              <a:rPr lang="en-US" sz="24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 is used by dams and reservoirs to</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generate electric power. </a:t>
            </a:r>
          </a:p>
          <a:p>
            <a:pPr marL="342900" indent="-342900" algn="just" fontAlgn="base">
              <a:buFont typeface="Arial" panose="020B0604020202020204" pitchFamily="34" charset="0"/>
              <a:buChar char="•"/>
            </a:pPr>
            <a:r>
              <a:rPr lang="en-US" sz="24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Hydroelectricity generates about </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70% of all renewable electricity.</a:t>
            </a:r>
          </a:p>
          <a:p>
            <a:pPr marL="342900" indent="-342900" algn="just" fontAlgn="base">
              <a:buFont typeface="Arial" panose="020B0604020202020204" pitchFamily="34" charset="0"/>
              <a:buChar char="•"/>
            </a:pPr>
            <a:r>
              <a:rPr lang="en-US" sz="24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Hence, </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hydroelectricity is the biggest renewable source of energy </a:t>
            </a:r>
            <a:r>
              <a:rPr lang="en-US" sz="24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that we currently have access too.</a:t>
            </a:r>
          </a:p>
          <a:p>
            <a:pPr marL="285750" indent="-285750" fontAlgn="base">
              <a:lnSpc>
                <a:spcPct val="150000"/>
              </a:lnSpc>
              <a:buFont typeface="Wingdings" panose="05000000000000000000" pitchFamily="2" charset="2"/>
              <a:buChar char="v"/>
            </a:pPr>
            <a:r>
              <a:rPr lang="en-US" sz="24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Geothermal Energy:</a:t>
            </a:r>
          </a:p>
          <a:p>
            <a:pPr marL="342900" lvl="0" indent="-342900" algn="just">
              <a:lnSpc>
                <a:spcPct val="115000"/>
              </a:lnSpc>
              <a:spcAft>
                <a:spcPts val="800"/>
              </a:spcAft>
              <a:buFont typeface="Arial" panose="020B0604020202020204" pitchFamily="34" charset="0"/>
              <a:buChar char="•"/>
              <a:tabLst>
                <a:tab pos="457200" algn="l"/>
              </a:tabLst>
            </a:pPr>
            <a:r>
              <a:rPr lang="en-US" sz="24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Geothermal energy is the </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heat energy present in the interior of the earth. </a:t>
            </a:r>
            <a:endPar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spcAft>
                <a:spcPts val="800"/>
              </a:spcAft>
              <a:buFont typeface="Arial" panose="020B0604020202020204" pitchFamily="34" charset="0"/>
              <a:buChar char="•"/>
              <a:tabLst>
                <a:tab pos="457200" algn="l"/>
              </a:tabLst>
            </a:pP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Volcanoes</a:t>
            </a:r>
            <a:r>
              <a:rPr lang="en-US" sz="240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 are visible signs of large amounts of heat lying in the earth interior.</a:t>
            </a:r>
          </a:p>
        </p:txBody>
      </p:sp>
      <p:pic>
        <p:nvPicPr>
          <p:cNvPr id="4" name="Picture 3">
            <a:extLst>
              <a:ext uri="{FF2B5EF4-FFF2-40B4-BE49-F238E27FC236}">
                <a16:creationId xmlns:a16="http://schemas.microsoft.com/office/drawing/2014/main" id="{82F90F66-B227-3148-30E6-00250437C23A}"/>
              </a:ext>
            </a:extLst>
          </p:cNvPr>
          <p:cNvPicPr>
            <a:picLocks noChangeAspect="1"/>
          </p:cNvPicPr>
          <p:nvPr/>
        </p:nvPicPr>
        <p:blipFill>
          <a:blip r:embed="rId2"/>
          <a:stretch>
            <a:fillRect/>
          </a:stretch>
        </p:blipFill>
        <p:spPr>
          <a:xfrm>
            <a:off x="8011716" y="0"/>
            <a:ext cx="4180284" cy="3432345"/>
          </a:xfrm>
          <a:prstGeom prst="rect">
            <a:avLst/>
          </a:prstGeom>
        </p:spPr>
      </p:pic>
      <p:pic>
        <p:nvPicPr>
          <p:cNvPr id="3074" name="Picture 2" descr="Geothermal energy">
            <a:extLst>
              <a:ext uri="{FF2B5EF4-FFF2-40B4-BE49-F238E27FC236}">
                <a16:creationId xmlns:a16="http://schemas.microsoft.com/office/drawing/2014/main" id="{1682630C-74ED-5ACC-BD33-A92CFE5758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1716" y="3575219"/>
            <a:ext cx="4573587" cy="3282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662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FEA16C-E2DF-44B6-BD31-B75668742045}"/>
              </a:ext>
            </a:extLst>
          </p:cNvPr>
          <p:cNvSpPr txBox="1"/>
          <p:nvPr/>
        </p:nvSpPr>
        <p:spPr>
          <a:xfrm>
            <a:off x="-1" y="0"/>
            <a:ext cx="7115175" cy="6484660"/>
          </a:xfrm>
          <a:prstGeom prst="rect">
            <a:avLst/>
          </a:prstGeom>
          <a:noFill/>
        </p:spPr>
        <p:txBody>
          <a:bodyPr wrap="square">
            <a:spAutoFit/>
          </a:bodyPr>
          <a:lstStyle/>
          <a:p>
            <a:pPr marL="342900" indent="-342900" algn="just" fontAlgn="base">
              <a:lnSpc>
                <a:spcPct val="150000"/>
              </a:lnSpc>
              <a:buFont typeface="Wingdings" panose="05000000000000000000" pitchFamily="2" charset="2"/>
              <a:buChar char="v"/>
            </a:pPr>
            <a:r>
              <a:rPr lang="en-US" sz="215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Biomass Energy:</a:t>
            </a:r>
          </a:p>
          <a:p>
            <a:pPr marL="342900" indent="-342900" algn="just" fontAlgn="base">
              <a:lnSpc>
                <a:spcPct val="150000"/>
              </a:lnSpc>
              <a:buFont typeface="Arial" panose="020B0604020202020204" pitchFamily="34" charset="0"/>
              <a:buChar char="•"/>
            </a:pPr>
            <a:r>
              <a:rPr lang="en-US" sz="215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Living organisms and materials derived from plants </a:t>
            </a:r>
            <a:r>
              <a:rPr lang="en-US" sz="215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also create a type of energy which is known as Biomass energy. </a:t>
            </a:r>
          </a:p>
          <a:p>
            <a:pPr marL="342900" indent="-342900" algn="just" fontAlgn="base">
              <a:lnSpc>
                <a:spcPct val="150000"/>
              </a:lnSpc>
              <a:buFont typeface="Arial" panose="020B0604020202020204" pitchFamily="34" charset="0"/>
              <a:buChar char="•"/>
            </a:pPr>
            <a:r>
              <a:rPr lang="en-US" sz="215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Biomass is </a:t>
            </a:r>
            <a:r>
              <a:rPr lang="en-US" sz="215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combusted</a:t>
            </a:r>
            <a:r>
              <a:rPr lang="en-US" sz="215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 (exposed to heat) to produce more </a:t>
            </a:r>
            <a:r>
              <a:rPr lang="en-US" sz="215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heat. </a:t>
            </a:r>
          </a:p>
          <a:p>
            <a:pPr marL="342900" indent="-342900" algn="just" fontAlgn="base">
              <a:lnSpc>
                <a:spcPct val="150000"/>
              </a:lnSpc>
              <a:buFont typeface="Wingdings" panose="05000000000000000000" pitchFamily="2" charset="2"/>
              <a:buChar char="v"/>
            </a:pPr>
            <a:r>
              <a:rPr lang="en-US" sz="215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Ocean thermal energy:</a:t>
            </a:r>
          </a:p>
          <a:p>
            <a:pPr marL="342900" indent="-342900" algn="just" fontAlgn="base">
              <a:lnSpc>
                <a:spcPct val="150000"/>
              </a:lnSpc>
              <a:buFont typeface="Arial" panose="020B0604020202020204" pitchFamily="34" charset="0"/>
              <a:buChar char="•"/>
            </a:pPr>
            <a:r>
              <a:rPr lang="en-US" sz="215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Ocean thermal energy is created by </a:t>
            </a:r>
            <a:r>
              <a:rPr lang="en-US" sz="215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solar energy when ocean water absorbs solar radiation. </a:t>
            </a:r>
          </a:p>
          <a:p>
            <a:pPr marL="342900" indent="-342900" algn="just" fontAlgn="base">
              <a:lnSpc>
                <a:spcPct val="150000"/>
              </a:lnSpc>
              <a:buFont typeface="Arial" panose="020B0604020202020204" pitchFamily="34" charset="0"/>
              <a:buChar char="•"/>
            </a:pPr>
            <a:r>
              <a:rPr lang="en-US" sz="215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So, the </a:t>
            </a:r>
            <a:r>
              <a:rPr lang="en-US" sz="215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temperature difference between the ocean's surface and deep waters to generate electricity</a:t>
            </a:r>
            <a:r>
              <a:rPr lang="en-US" sz="215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 </a:t>
            </a:r>
            <a:endParaRPr lang="en-IN" sz="215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fontAlgn="base">
              <a:lnSpc>
                <a:spcPct val="150000"/>
              </a:lnSpc>
              <a:buFont typeface="Arial" panose="020B0604020202020204" pitchFamily="34" charset="0"/>
              <a:buChar char="•"/>
            </a:pPr>
            <a:r>
              <a:rPr lang="en-US" sz="215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rPr>
              <a:t>Ocean thermal energy, also known as Ocean Thermal Energy Conversion (OTEC), is a renewable energy technology.</a:t>
            </a:r>
            <a:endParaRPr lang="en-IN" sz="2150" dirty="0">
              <a:solidFill>
                <a:srgbClr val="231F20"/>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098" name="Picture 2" descr="Biomass explained - U.S. Energy Information Administration (EIA)">
            <a:extLst>
              <a:ext uri="{FF2B5EF4-FFF2-40B4-BE49-F238E27FC236}">
                <a16:creationId xmlns:a16="http://schemas.microsoft.com/office/drawing/2014/main" id="{438C52A9-8939-52AF-19FE-7500A4DCD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5173" y="-102751"/>
            <a:ext cx="5076827" cy="38576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Ocean Thermal Energy Conversion (E)">
            <a:extLst>
              <a:ext uri="{FF2B5EF4-FFF2-40B4-BE49-F238E27FC236}">
                <a16:creationId xmlns:a16="http://schemas.microsoft.com/office/drawing/2014/main" id="{049F463E-60F0-41E7-E415-384CDC5F4F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288" y="4090988"/>
            <a:ext cx="4938712" cy="2881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785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9B9CDF-F1F9-B47B-746C-FAC3A4C75422}"/>
              </a:ext>
            </a:extLst>
          </p:cNvPr>
          <p:cNvSpPr txBox="1"/>
          <p:nvPr/>
        </p:nvSpPr>
        <p:spPr>
          <a:xfrm>
            <a:off x="0" y="0"/>
            <a:ext cx="12192000" cy="6370975"/>
          </a:xfrm>
          <a:prstGeom prst="rect">
            <a:avLst/>
          </a:prstGeom>
          <a:noFill/>
        </p:spPr>
        <p:txBody>
          <a:bodyPr wrap="square">
            <a:spAutoFit/>
          </a:bodyPr>
          <a:lstStyle/>
          <a:p>
            <a:pPr marL="342900" marR="280035" indent="-342900" algn="just">
              <a:spcBef>
                <a:spcPts val="460"/>
              </a:spcBef>
              <a:buFont typeface="Wingdings" panose="05000000000000000000" pitchFamily="2" charset="2"/>
              <a:buChar char="Ø"/>
              <a:tabLst>
                <a:tab pos="577850" algn="l"/>
              </a:tabLst>
            </a:pPr>
            <a:r>
              <a:rPr lang="en-US" sz="2800" b="1" dirty="0">
                <a:solidFill>
                  <a:srgbClr val="0070C0"/>
                </a:solidFill>
                <a:latin typeface="Times New Roman" panose="02020603050405020304" pitchFamily="18" charset="0"/>
                <a:cs typeface="Times New Roman" panose="02020603050405020304" pitchFamily="18" charset="0"/>
              </a:rPr>
              <a:t>Role of new and renewable sources:</a:t>
            </a:r>
          </a:p>
          <a:p>
            <a:pPr marL="285750" indent="-285750" algn="just">
              <a:buFont typeface="Wingdings" panose="05000000000000000000" pitchFamily="2" charset="2"/>
              <a:buChar char="v"/>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The r</a:t>
            </a:r>
            <a:r>
              <a:rPr lang="en-US" sz="2400" dirty="0">
                <a:latin typeface="Times New Roman" panose="02020603050405020304" pitchFamily="18" charset="0"/>
                <a:cs typeface="Times New Roman" panose="02020603050405020304" pitchFamily="18" charset="0"/>
              </a:rPr>
              <a:t>ole of new and renewable sources </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occurs by the </a:t>
            </a: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following important parameters </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those are: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q"/>
            </a:pPr>
            <a:r>
              <a:rPr lang="en-US" sz="2400" b="1" dirty="0">
                <a:solidFill>
                  <a:srgbClr val="7030A0"/>
                </a:solidFill>
                <a:latin typeface="Times New Roman" panose="02020603050405020304" pitchFamily="18" charset="0"/>
                <a:cs typeface="Times New Roman" panose="02020603050405020304" pitchFamily="18" charset="0"/>
              </a:rPr>
              <a:t>Climate change:</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reduce green house gas effect</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reduce global warming</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reduce ozone layer depletion</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reduce acid rains</a:t>
            </a:r>
          </a:p>
          <a:p>
            <a:pPr marL="285750" indent="-285750" algn="just">
              <a:buFont typeface="Wingdings" panose="05000000000000000000" pitchFamily="2" charset="2"/>
              <a:buChar char="q"/>
            </a:pPr>
            <a:r>
              <a:rPr lang="en-US" sz="2400" b="1" i="0" u="none" strike="noStrike" baseline="0" dirty="0">
                <a:solidFill>
                  <a:srgbClr val="7030A0"/>
                </a:solidFill>
                <a:latin typeface="Times New Roman" panose="02020603050405020304" pitchFamily="18" charset="0"/>
                <a:cs typeface="Times New Roman" panose="02020603050405020304" pitchFamily="18" charset="0"/>
              </a:rPr>
              <a:t>Energy </a:t>
            </a:r>
            <a:r>
              <a:rPr lang="en-US" sz="2400" b="1" dirty="0">
                <a:solidFill>
                  <a:srgbClr val="7030A0"/>
                </a:solidFill>
                <a:latin typeface="Times New Roman" panose="02020603050405020304" pitchFamily="18" charset="0"/>
                <a:cs typeface="Times New Roman" panose="02020603050405020304" pitchFamily="18" charset="0"/>
              </a:rPr>
              <a:t>crisis:</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Lack of fossil fuel resources</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Hike of fossil fuel prices</a:t>
            </a:r>
          </a:p>
          <a:p>
            <a:pPr marL="285750" indent="-285750" algn="just">
              <a:buFont typeface="Wingdings" panose="05000000000000000000" pitchFamily="2" charset="2"/>
              <a:buChar char="q"/>
            </a:pPr>
            <a:r>
              <a:rPr lang="en-US" sz="2400" b="1" i="0" u="none" strike="noStrike" baseline="0" dirty="0">
                <a:solidFill>
                  <a:srgbClr val="7030A0"/>
                </a:solidFill>
                <a:latin typeface="Times New Roman" panose="02020603050405020304" pitchFamily="18" charset="0"/>
                <a:cs typeface="Times New Roman" panose="02020603050405020304" pitchFamily="18" charset="0"/>
              </a:rPr>
              <a:t>Energy security</a:t>
            </a:r>
            <a:r>
              <a:rPr lang="en-US" sz="2400" b="1" dirty="0">
                <a:solidFill>
                  <a:srgbClr val="7030A0"/>
                </a:solidFill>
                <a:latin typeface="Times New Roman" panose="02020603050405020304" pitchFamily="18" charset="0"/>
                <a:cs typeface="Times New Roman" panose="02020603050405020304" pitchFamily="18" charset="0"/>
              </a:rPr>
              <a:t>:</a:t>
            </a:r>
            <a:endParaRPr lang="en-US" sz="2400" b="1" i="0" u="none" strike="noStrike" baseline="0" dirty="0">
              <a:solidFill>
                <a:srgbClr val="7030A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Fuel reserves like sun and wind</a:t>
            </a:r>
          </a:p>
          <a:p>
            <a:pPr marL="285750" indent="-285750" algn="just">
              <a:buFont typeface="Arial" panose="020B0604020202020204" pitchFamily="34" charset="0"/>
              <a:buChar char="•"/>
            </a:pPr>
            <a:r>
              <a:rPr lang="en-US" sz="2400" b="0" i="0" u="none" strike="noStrike" baseline="0" dirty="0">
                <a:latin typeface="Times New Roman" panose="02020603050405020304" pitchFamily="18" charset="0"/>
                <a:cs typeface="Times New Roman" panose="02020603050405020304" pitchFamily="18" charset="0"/>
              </a:rPr>
              <a:t>Renewable in nature</a:t>
            </a:r>
          </a:p>
          <a:p>
            <a:pPr marL="285750" indent="-285750" algn="just">
              <a:buFont typeface="Wingdings" panose="05000000000000000000" pitchFamily="2" charset="2"/>
              <a:buChar char="q"/>
            </a:pPr>
            <a:r>
              <a:rPr lang="en-US" sz="2400" b="1" dirty="0">
                <a:solidFill>
                  <a:srgbClr val="7030A0"/>
                </a:solidFill>
                <a:latin typeface="Times New Roman" panose="02020603050405020304" pitchFamily="18" charset="0"/>
                <a:cs typeface="Times New Roman" panose="02020603050405020304" pitchFamily="18" charset="0"/>
              </a:rPr>
              <a:t>Energy sustainability:</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Energy consistency</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Inexhaustible energy sources</a:t>
            </a:r>
            <a:endParaRPr lang="en-US" sz="2400" b="0" i="0" u="none" strike="noStrike" baseline="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23475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330</TotalTime>
  <Words>3426</Words>
  <Application>Microsoft Office PowerPoint</Application>
  <PresentationFormat>Widescreen</PresentationFormat>
  <Paragraphs>340</Paragraphs>
  <Slides>42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Calibri Light</vt:lpstr>
      <vt:lpstr>Cambria Math</vt:lpstr>
      <vt:lpstr>Symbol</vt:lpstr>
      <vt:lpstr>Times New Roman</vt:lpstr>
      <vt:lpstr>Trebuchet MS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Kolahalam Sai Babu</dc:creator>
  <cp:lastModifiedBy>ML Lab</cp:lastModifiedBy>
  <cp:revision>71</cp:revision>
  <dcterms:created xsi:type="dcterms:W3CDTF">2025-06-20T13:20:47Z</dcterms:created>
  <dcterms:modified xsi:type="dcterms:W3CDTF">2025-06-23T04:37:17Z</dcterms:modified>
</cp:coreProperties>
</file>